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4"/>
  </p:sldMasterIdLst>
  <p:notesMasterIdLst>
    <p:notesMasterId r:id="rId7"/>
  </p:notesMasterIdLst>
  <p:handoutMasterIdLst>
    <p:handoutMasterId r:id="rId8"/>
  </p:handoutMasterIdLst>
  <p:sldIdLst>
    <p:sldId id="446" r:id="rId5"/>
    <p:sldId id="447"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9FF99"/>
    <a:srgbClr val="8000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095722-917B-4F08-95A2-DF4655CD7308}" v="2" dt="2024-04-03T06:44:11.66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三浦 晶代" userId="730bb77a-8324-4fb4-9109-de479586735e" providerId="ADAL" clId="{70095722-917B-4F08-95A2-DF4655CD7308}"/>
    <pc:docChg chg="addSld delSld modSld">
      <pc:chgData name="三浦 晶代" userId="730bb77a-8324-4fb4-9109-de479586735e" providerId="ADAL" clId="{70095722-917B-4F08-95A2-DF4655CD7308}" dt="2024-04-09T08:05:00.383" v="1159" actId="207"/>
      <pc:docMkLst>
        <pc:docMk/>
      </pc:docMkLst>
      <pc:sldChg chg="addSp modSp mod">
        <pc:chgData name="三浦 晶代" userId="730bb77a-8324-4fb4-9109-de479586735e" providerId="ADAL" clId="{70095722-917B-4F08-95A2-DF4655CD7308}" dt="2024-04-09T08:05:00.383" v="1159" actId="207"/>
        <pc:sldMkLst>
          <pc:docMk/>
          <pc:sldMk cId="4257634029" sldId="446"/>
        </pc:sldMkLst>
        <pc:spChg chg="mod">
          <ac:chgData name="三浦 晶代" userId="730bb77a-8324-4fb4-9109-de479586735e" providerId="ADAL" clId="{70095722-917B-4F08-95A2-DF4655CD7308}" dt="2024-04-03T06:36:43.251" v="5" actId="1076"/>
          <ac:spMkLst>
            <pc:docMk/>
            <pc:sldMk cId="4257634029" sldId="446"/>
            <ac:spMk id="2" creationId="{00000000-0000-0000-0000-000000000000}"/>
          </ac:spMkLst>
        </pc:spChg>
        <pc:spChg chg="add mod">
          <ac:chgData name="三浦 晶代" userId="730bb77a-8324-4fb4-9109-de479586735e" providerId="ADAL" clId="{70095722-917B-4F08-95A2-DF4655CD7308}" dt="2024-04-03T06:43:42.606" v="146" actId="20577"/>
          <ac:spMkLst>
            <pc:docMk/>
            <pc:sldMk cId="4257634029" sldId="446"/>
            <ac:spMk id="5" creationId="{C68389DA-66D3-AA09-7337-86C8FA011DD5}"/>
          </ac:spMkLst>
        </pc:spChg>
        <pc:spChg chg="mod">
          <ac:chgData name="三浦 晶代" userId="730bb77a-8324-4fb4-9109-de479586735e" providerId="ADAL" clId="{70095722-917B-4F08-95A2-DF4655CD7308}" dt="2024-04-09T08:05:00.383" v="1159" actId="207"/>
          <ac:spMkLst>
            <pc:docMk/>
            <pc:sldMk cId="4257634029" sldId="446"/>
            <ac:spMk id="23" creationId="{00000000-0000-0000-0000-000000000000}"/>
          </ac:spMkLst>
        </pc:spChg>
        <pc:spChg chg="mod">
          <ac:chgData name="三浦 晶代" userId="730bb77a-8324-4fb4-9109-de479586735e" providerId="ADAL" clId="{70095722-917B-4F08-95A2-DF4655CD7308}" dt="2024-04-03T06:36:52.452" v="7" actId="14100"/>
          <ac:spMkLst>
            <pc:docMk/>
            <pc:sldMk cId="4257634029" sldId="446"/>
            <ac:spMk id="24" creationId="{00000000-0000-0000-0000-000000000000}"/>
          </ac:spMkLst>
        </pc:spChg>
      </pc:sldChg>
      <pc:sldChg chg="addSp modSp mod">
        <pc:chgData name="三浦 晶代" userId="730bb77a-8324-4fb4-9109-de479586735e" providerId="ADAL" clId="{70095722-917B-4F08-95A2-DF4655CD7308}" dt="2024-04-03T06:57:06.046" v="1157" actId="20577"/>
        <pc:sldMkLst>
          <pc:docMk/>
          <pc:sldMk cId="1016406547" sldId="447"/>
        </pc:sldMkLst>
        <pc:spChg chg="add mod">
          <ac:chgData name="三浦 晶代" userId="730bb77a-8324-4fb4-9109-de479586735e" providerId="ADAL" clId="{70095722-917B-4F08-95A2-DF4655CD7308}" dt="2024-04-03T06:44:11.660" v="147"/>
          <ac:spMkLst>
            <pc:docMk/>
            <pc:sldMk cId="1016406547" sldId="447"/>
            <ac:spMk id="6" creationId="{37EAEB39-8278-9692-5438-5925C4FD1F88}"/>
          </ac:spMkLst>
        </pc:spChg>
        <pc:spChg chg="mod">
          <ac:chgData name="三浦 晶代" userId="730bb77a-8324-4fb4-9109-de479586735e" providerId="ADAL" clId="{70095722-917B-4F08-95A2-DF4655CD7308}" dt="2024-04-03T06:57:06.046" v="1157" actId="20577"/>
          <ac:spMkLst>
            <pc:docMk/>
            <pc:sldMk cId="1016406547" sldId="447"/>
            <ac:spMk id="23" creationId="{00000000-0000-0000-0000-000000000000}"/>
          </ac:spMkLst>
        </pc:spChg>
      </pc:sldChg>
      <pc:sldChg chg="add del">
        <pc:chgData name="三浦 晶代" userId="730bb77a-8324-4fb4-9109-de479586735e" providerId="ADAL" clId="{70095722-917B-4F08-95A2-DF4655CD7308}" dt="2024-04-03T06:49:44.394" v="276" actId="2696"/>
        <pc:sldMkLst>
          <pc:docMk/>
          <pc:sldMk cId="3100900945" sldId="44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413" cy="493711"/>
          </a:xfrm>
          <a:prstGeom prst="rect">
            <a:avLst/>
          </a:prstGeom>
        </p:spPr>
        <p:txBody>
          <a:bodyPr vert="horz" lIns="91416" tIns="45709" rIns="91416"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3"/>
            <a:ext cx="2919412" cy="493711"/>
          </a:xfrm>
          <a:prstGeom prst="rect">
            <a:avLst/>
          </a:prstGeom>
        </p:spPr>
        <p:txBody>
          <a:bodyPr vert="horz" lIns="91416" tIns="45709" rIns="91416" bIns="45709" rtlCol="0"/>
          <a:lstStyle>
            <a:lvl1pPr algn="r">
              <a:defRPr sz="1200"/>
            </a:lvl1pPr>
          </a:lstStyle>
          <a:p>
            <a:fld id="{5050DF94-71A4-4AD3-B945-B5A369F6D439}" type="datetimeFigureOut">
              <a:rPr kumimoji="1" lang="ja-JP" altLang="en-US" smtClean="0"/>
              <a:t>2024/4/9</a:t>
            </a:fld>
            <a:endParaRPr kumimoji="1" lang="ja-JP" altLang="en-US"/>
          </a:p>
        </p:txBody>
      </p:sp>
      <p:sp>
        <p:nvSpPr>
          <p:cNvPr id="4" name="フッター プレースホルダー 3"/>
          <p:cNvSpPr>
            <a:spLocks noGrp="1"/>
          </p:cNvSpPr>
          <p:nvPr>
            <p:ph type="ftr" sz="quarter" idx="2"/>
          </p:nvPr>
        </p:nvSpPr>
        <p:spPr>
          <a:xfrm>
            <a:off x="4" y="9371015"/>
            <a:ext cx="2919413" cy="493711"/>
          </a:xfrm>
          <a:prstGeom prst="rect">
            <a:avLst/>
          </a:prstGeom>
        </p:spPr>
        <p:txBody>
          <a:bodyPr vert="horz" lIns="91416" tIns="45709" rIns="91416"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5"/>
            <a:ext cx="2919412" cy="493711"/>
          </a:xfrm>
          <a:prstGeom prst="rect">
            <a:avLst/>
          </a:prstGeom>
        </p:spPr>
        <p:txBody>
          <a:bodyPr vert="horz" lIns="91416" tIns="45709" rIns="91416" bIns="45709" rtlCol="0" anchor="b"/>
          <a:lstStyle>
            <a:lvl1pPr algn="r">
              <a:defRPr sz="1200"/>
            </a:lvl1pPr>
          </a:lstStyle>
          <a:p>
            <a:fld id="{B8E54BE0-1A30-41AA-A126-F80BEDA5CC56}" type="slidenum">
              <a:rPr kumimoji="1" lang="ja-JP" altLang="en-US" smtClean="0"/>
              <a:t>‹#›</a:t>
            </a:fld>
            <a:endParaRPr kumimoji="1" lang="ja-JP" altLang="en-US"/>
          </a:p>
        </p:txBody>
      </p:sp>
    </p:spTree>
    <p:extLst>
      <p:ext uri="{BB962C8B-B14F-4D97-AF65-F5344CB8AC3E}">
        <p14:creationId xmlns:p14="http://schemas.microsoft.com/office/powerpoint/2010/main" val="4085639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2"/>
            <a:ext cx="2918831" cy="493315"/>
          </a:xfrm>
          <a:prstGeom prst="rect">
            <a:avLst/>
          </a:prstGeom>
        </p:spPr>
        <p:txBody>
          <a:bodyPr vert="horz" lIns="91416" tIns="45709" rIns="91416" bIns="45709"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7" y="2"/>
            <a:ext cx="2918831" cy="493315"/>
          </a:xfrm>
          <a:prstGeom prst="rect">
            <a:avLst/>
          </a:prstGeom>
        </p:spPr>
        <p:txBody>
          <a:bodyPr vert="horz" lIns="91416" tIns="45709" rIns="91416" bIns="45709" rtlCol="0"/>
          <a:lstStyle>
            <a:lvl1pPr algn="r">
              <a:defRPr sz="1200"/>
            </a:lvl1pPr>
          </a:lstStyle>
          <a:p>
            <a:fld id="{54727CA4-09DE-4E5D-A131-4E0A53953DE7}" type="datetimeFigureOut">
              <a:rPr kumimoji="1" lang="ja-JP" altLang="en-US" smtClean="0"/>
              <a:pPr/>
              <a:t>2024/4/9</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16" tIns="45709" rIns="91416" bIns="45709" rtlCol="0" anchor="ctr"/>
          <a:lstStyle/>
          <a:p>
            <a:endParaRPr lang="ja-JP" altLang="en-US"/>
          </a:p>
        </p:txBody>
      </p:sp>
      <p:sp>
        <p:nvSpPr>
          <p:cNvPr id="5" name="ノート プレースホルダ 4"/>
          <p:cNvSpPr>
            <a:spLocks noGrp="1"/>
          </p:cNvSpPr>
          <p:nvPr>
            <p:ph type="body" sz="quarter" idx="3"/>
          </p:nvPr>
        </p:nvSpPr>
        <p:spPr>
          <a:xfrm>
            <a:off x="673578" y="4686501"/>
            <a:ext cx="5388610" cy="4439840"/>
          </a:xfrm>
          <a:prstGeom prst="rect">
            <a:avLst/>
          </a:prstGeom>
        </p:spPr>
        <p:txBody>
          <a:bodyPr vert="horz" lIns="91416" tIns="45709" rIns="91416" bIns="45709"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4" y="9371287"/>
            <a:ext cx="2918831" cy="493315"/>
          </a:xfrm>
          <a:prstGeom prst="rect">
            <a:avLst/>
          </a:prstGeom>
        </p:spPr>
        <p:txBody>
          <a:bodyPr vert="horz" lIns="91416" tIns="45709" rIns="91416" bIns="45709"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7" y="9371287"/>
            <a:ext cx="2918831" cy="493315"/>
          </a:xfrm>
          <a:prstGeom prst="rect">
            <a:avLst/>
          </a:prstGeom>
        </p:spPr>
        <p:txBody>
          <a:bodyPr vert="horz" lIns="91416" tIns="45709" rIns="91416" bIns="45709" rtlCol="0" anchor="b"/>
          <a:lstStyle>
            <a:lvl1pPr algn="r">
              <a:defRPr sz="1200"/>
            </a:lvl1pPr>
          </a:lstStyle>
          <a:p>
            <a:fld id="{15A0524F-34E6-4D9F-9051-A6B52A86F1F6}" type="slidenum">
              <a:rPr kumimoji="1" lang="ja-JP" altLang="en-US" smtClean="0"/>
              <a:pPr/>
              <a:t>‹#›</a:t>
            </a:fld>
            <a:endParaRPr kumimoji="1" lang="ja-JP" altLang="en-US"/>
          </a:p>
        </p:txBody>
      </p:sp>
    </p:spTree>
    <p:extLst>
      <p:ext uri="{BB962C8B-B14F-4D97-AF65-F5344CB8AC3E}">
        <p14:creationId xmlns:p14="http://schemas.microsoft.com/office/powerpoint/2010/main" val="34432028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5A0524F-34E6-4D9F-9051-A6B52A86F1F6}" type="slidenum">
              <a:rPr kumimoji="1" lang="ja-JP" altLang="en-US" smtClean="0"/>
              <a:pPr/>
              <a:t>2</a:t>
            </a:fld>
            <a:endParaRPr kumimoji="1" lang="ja-JP" altLang="en-US"/>
          </a:p>
        </p:txBody>
      </p:sp>
    </p:spTree>
    <p:extLst>
      <p:ext uri="{BB962C8B-B14F-4D97-AF65-F5344CB8AC3E}">
        <p14:creationId xmlns:p14="http://schemas.microsoft.com/office/powerpoint/2010/main" val="3533315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4FD7421-69E1-41EA-B93C-FE8AC8910D31}"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1213071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212D07-6867-490F-9AF9-BDD688CA009D}"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322092341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1212D07-6867-490F-9AF9-BDD688CA009D}"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76147854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B96C955-D262-410B-800B-B7E7229D3023}"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825799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9E2B2D-8940-41CB-AE36-82E0654A02D8}" type="datetime1">
              <a:rPr kumimoji="1" lang="ja-JP" altLang="en-US" smtClean="0"/>
              <a:t>2024/4/9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144682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48FE85B-7214-4157-BA4B-D6881BDAE3DF}" type="datetime1">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70987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A2621CB-D699-4670-A023-B4D9F13F67AB}" type="datetime1">
              <a:rPr kumimoji="1" lang="ja-JP" altLang="en-US" smtClean="0"/>
              <a:t>2024/4/9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2098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DFA0C4-22E8-4B57-9EE6-7306BF2B2A1C}" type="datetime1">
              <a:rPr kumimoji="1" lang="ja-JP" altLang="en-US" smtClean="0"/>
              <a:t>2024/4/9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3248060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093D81-6101-4053-9BD1-BD4BE0024E5B}" type="datetime1">
              <a:rPr kumimoji="1" lang="ja-JP" altLang="en-US" smtClean="0"/>
              <a:t>2024/4/9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203979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1212D07-6867-490F-9AF9-BDD688CA009D}" type="datetime1">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281611225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317C6A-EC95-4C22-9DFD-CA9EEB8ECEAB}" type="datetime1">
              <a:rPr kumimoji="1" lang="ja-JP" altLang="en-US" smtClean="0"/>
              <a:t>2024/4/9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268284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12D07-6867-490F-9AF9-BDD688CA009D}" type="datetime1">
              <a:rPr kumimoji="1" lang="ja-JP" altLang="en-US" smtClean="0"/>
              <a:t>2024/4/9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B3CB9-6B55-48FF-996C-84852AF6AE26}" type="slidenum">
              <a:rPr kumimoji="1" lang="ja-JP" altLang="en-US" smtClean="0"/>
              <a:pPr/>
              <a:t>‹#›</a:t>
            </a:fld>
            <a:endParaRPr kumimoji="1" lang="ja-JP" altLang="en-US"/>
          </a:p>
        </p:txBody>
      </p:sp>
    </p:spTree>
    <p:extLst>
      <p:ext uri="{BB962C8B-B14F-4D97-AF65-F5344CB8AC3E}">
        <p14:creationId xmlns:p14="http://schemas.microsoft.com/office/powerpoint/2010/main" val="93553362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87113" y="983077"/>
            <a:ext cx="3283776" cy="2229899"/>
          </a:xfrm>
          <a:prstGeom prst="roundRect">
            <a:avLst>
              <a:gd name="adj" fmla="val 68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　目的（何故</a:t>
            </a:r>
            <a:r>
              <a:rPr kumimoji="1" lang="ja-JP" altLang="en-US" sz="1100">
                <a:solidFill>
                  <a:schemeClr val="tx1"/>
                </a:solidFill>
              </a:rPr>
              <a:t>、この事業を行うのか？）</a:t>
            </a:r>
            <a:endParaRPr kumimoji="1" lang="en-US" altLang="ja-JP" sz="1100">
              <a:solidFill>
                <a:schemeClr val="tx1"/>
              </a:solidFill>
            </a:endParaRPr>
          </a:p>
          <a:p>
            <a:endParaRPr kumimoji="1" lang="ja-JP" altLang="en-US" sz="900">
              <a:solidFill>
                <a:schemeClr val="tx1"/>
              </a:solidFill>
            </a:endParaRPr>
          </a:p>
        </p:txBody>
      </p:sp>
      <p:sp>
        <p:nvSpPr>
          <p:cNvPr id="11" name="Text Box 8"/>
          <p:cNvSpPr txBox="1">
            <a:spLocks noChangeArrowheads="1"/>
          </p:cNvSpPr>
          <p:nvPr/>
        </p:nvSpPr>
        <p:spPr bwMode="auto">
          <a:xfrm>
            <a:off x="2483769" y="116632"/>
            <a:ext cx="6480720" cy="369332"/>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wrap="square">
            <a:spAutoFit/>
          </a:bodyPr>
          <a:lstStyle/>
          <a:p>
            <a:r>
              <a:rPr lang="ja-JP" altLang="en-US" b="1">
                <a:solidFill>
                  <a:schemeClr val="bg1"/>
                </a:solidFill>
                <a:latin typeface="HG丸ｺﾞｼｯｸM-PRO" pitchFamily="50" charset="-128"/>
                <a:ea typeface="HG丸ｺﾞｼｯｸM-PRO" pitchFamily="50" charset="-128"/>
              </a:rPr>
              <a:t>事業名：</a:t>
            </a:r>
          </a:p>
        </p:txBody>
      </p:sp>
      <p:sp>
        <p:nvSpPr>
          <p:cNvPr id="18" name="角丸四角形 17"/>
          <p:cNvSpPr/>
          <p:nvPr/>
        </p:nvSpPr>
        <p:spPr>
          <a:xfrm>
            <a:off x="3537663" y="889279"/>
            <a:ext cx="2618513" cy="4267913"/>
          </a:xfrm>
          <a:prstGeom prst="roundRect">
            <a:avLst>
              <a:gd name="adj" fmla="val 68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　実施概要</a:t>
            </a:r>
            <a:endParaRPr kumimoji="1" lang="en-US" altLang="ja-JP" sz="1100" dirty="0">
              <a:solidFill>
                <a:schemeClr val="tx1"/>
              </a:solidFill>
            </a:endParaRPr>
          </a:p>
          <a:p>
            <a:r>
              <a:rPr kumimoji="1" lang="ja-JP" altLang="en-US" sz="1100" dirty="0">
                <a:solidFill>
                  <a:schemeClr val="tx1"/>
                </a:solidFill>
              </a:rPr>
              <a:t>（１）誰が行うのか？</a:t>
            </a:r>
            <a:endParaRPr kumimoji="1"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（２）誰に対して行うのか？（ターゲット）</a:t>
            </a:r>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kumimoji="1" lang="ja-JP" altLang="en-US" sz="1100" dirty="0">
                <a:solidFill>
                  <a:schemeClr val="tx1"/>
                </a:solidFill>
              </a:rPr>
              <a:t>（３）何を行うのか？</a:t>
            </a:r>
            <a:endParaRPr kumimoji="1"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endParaRPr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r>
              <a:rPr kumimoji="1" lang="ja-JP" altLang="en-US" sz="1100" dirty="0">
                <a:solidFill>
                  <a:schemeClr val="tx1"/>
                </a:solidFill>
              </a:rPr>
              <a:t>（４）どこで行うのか？</a:t>
            </a:r>
            <a:endParaRPr kumimoji="1" lang="en-US" altLang="ja-JP" sz="1100" dirty="0">
              <a:solidFill>
                <a:schemeClr val="tx1"/>
              </a:solidFill>
            </a:endParaRPr>
          </a:p>
          <a:p>
            <a:endParaRPr kumimoji="1"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kumimoji="1" lang="ja-JP" altLang="en-US" sz="1100" dirty="0">
              <a:solidFill>
                <a:schemeClr val="tx1"/>
              </a:solidFill>
            </a:endParaRPr>
          </a:p>
        </p:txBody>
      </p:sp>
      <p:sp>
        <p:nvSpPr>
          <p:cNvPr id="19" name="角丸四角形 18"/>
          <p:cNvSpPr/>
          <p:nvPr/>
        </p:nvSpPr>
        <p:spPr>
          <a:xfrm>
            <a:off x="187113" y="3212976"/>
            <a:ext cx="3240360" cy="3528391"/>
          </a:xfrm>
          <a:prstGeom prst="roundRect">
            <a:avLst>
              <a:gd name="adj" fmla="val 417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　スケジュール</a:t>
            </a:r>
            <a:endParaRPr lang="en-US" altLang="ja-JP" sz="1100">
              <a:solidFill>
                <a:schemeClr val="tx1"/>
              </a:solidFill>
            </a:endParaRPr>
          </a:p>
          <a:p>
            <a:r>
              <a:rPr kumimoji="1" lang="ja-JP" altLang="en-US" sz="1100">
                <a:solidFill>
                  <a:schemeClr val="tx1"/>
                </a:solidFill>
              </a:rPr>
              <a:t>（１）いつ、どのような手段で行うのか？</a:t>
            </a:r>
            <a:endParaRPr kumimoji="1" lang="en-US" altLang="ja-JP" sz="1100">
              <a:solidFill>
                <a:schemeClr val="tx1"/>
              </a:solidFill>
            </a:endParaRPr>
          </a:p>
          <a:p>
            <a:r>
              <a:rPr lang="ja-JP" altLang="en-US" sz="1100">
                <a:solidFill>
                  <a:schemeClr val="tx1"/>
                </a:solidFill>
              </a:rPr>
              <a:t>（２）その手段により実施する目的は何か？</a:t>
            </a:r>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r>
              <a:rPr kumimoji="1" lang="en-US" altLang="ja-JP" sz="1100">
                <a:solidFill>
                  <a:schemeClr val="tx1"/>
                </a:solidFill>
              </a:rPr>
              <a:t>※</a:t>
            </a:r>
            <a:r>
              <a:rPr kumimoji="1" lang="ja-JP" altLang="en-US" sz="1100">
                <a:solidFill>
                  <a:schemeClr val="tx1"/>
                </a:solidFill>
              </a:rPr>
              <a:t>パンフ・ＨＰ等を作って終わりでは、目的を達成とはなりません。</a:t>
            </a:r>
          </a:p>
        </p:txBody>
      </p:sp>
      <p:sp>
        <p:nvSpPr>
          <p:cNvPr id="21" name="角丸四角形 20"/>
          <p:cNvSpPr/>
          <p:nvPr/>
        </p:nvSpPr>
        <p:spPr>
          <a:xfrm>
            <a:off x="3537663" y="5229200"/>
            <a:ext cx="2618513" cy="1512167"/>
          </a:xfrm>
          <a:prstGeom prst="roundRect">
            <a:avLst>
              <a:gd name="adj" fmla="val 68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　総事業費　　　　　　　　　　　　 万円</a:t>
            </a:r>
            <a:endParaRPr lang="en-US" altLang="ja-JP" sz="1100">
              <a:solidFill>
                <a:schemeClr val="tx1"/>
              </a:solidFill>
            </a:endParaRPr>
          </a:p>
          <a:p>
            <a:r>
              <a:rPr kumimoji="1" lang="ja-JP" altLang="en-US" sz="1100">
                <a:solidFill>
                  <a:schemeClr val="tx1"/>
                </a:solidFill>
              </a:rPr>
              <a:t>　　　うち</a:t>
            </a:r>
            <a:endParaRPr kumimoji="1" lang="en-US" altLang="ja-JP" sz="1100">
              <a:solidFill>
                <a:schemeClr val="tx1"/>
              </a:solidFill>
            </a:endParaRPr>
          </a:p>
          <a:p>
            <a:r>
              <a:rPr lang="ja-JP" altLang="en-US" sz="1100">
                <a:solidFill>
                  <a:schemeClr val="tx1"/>
                </a:solidFill>
              </a:rPr>
              <a:t>　　　負担金要望額　　　　　　　　　万円</a:t>
            </a:r>
            <a:endParaRPr lang="en-US" altLang="ja-JP" sz="1100">
              <a:solidFill>
                <a:schemeClr val="tx1"/>
              </a:solidFill>
            </a:endParaRPr>
          </a:p>
          <a:p>
            <a:r>
              <a:rPr kumimoji="1" lang="ja-JP" altLang="en-US" sz="1100">
                <a:solidFill>
                  <a:schemeClr val="tx1"/>
                </a:solidFill>
              </a:rPr>
              <a:t>　　　地元負担額（現金）　　　　　   万円</a:t>
            </a:r>
            <a:endParaRPr kumimoji="1" lang="en-US" altLang="ja-JP" sz="1100">
              <a:solidFill>
                <a:schemeClr val="tx1"/>
              </a:solidFill>
            </a:endParaRPr>
          </a:p>
          <a:p>
            <a:r>
              <a:rPr lang="en-US" altLang="ja-JP" sz="1100">
                <a:solidFill>
                  <a:schemeClr val="tx1"/>
                </a:solidFill>
              </a:rPr>
              <a:t>   </a:t>
            </a:r>
            <a:r>
              <a:rPr lang="ja-JP" altLang="en-US" sz="1100">
                <a:solidFill>
                  <a:schemeClr val="tx1"/>
                </a:solidFill>
              </a:rPr>
              <a:t>　</a:t>
            </a:r>
            <a:r>
              <a:rPr lang="en-US" altLang="ja-JP" sz="1100">
                <a:solidFill>
                  <a:schemeClr val="tx1"/>
                </a:solidFill>
              </a:rPr>
              <a:t>   </a:t>
            </a:r>
            <a:r>
              <a:rPr lang="ja-JP" altLang="en-US" sz="1100">
                <a:solidFill>
                  <a:schemeClr val="tx1"/>
                </a:solidFill>
              </a:rPr>
              <a:t>現物協賛額　　　　　　　　　    万円 </a:t>
            </a:r>
            <a:endParaRPr lang="en-US" altLang="ja-JP" sz="1100">
              <a:solidFill>
                <a:schemeClr val="tx1"/>
              </a:solidFill>
            </a:endParaRPr>
          </a:p>
          <a:p>
            <a:endParaRPr lang="en-US" altLang="ja-JP" sz="1100">
              <a:solidFill>
                <a:schemeClr val="tx1"/>
              </a:solidFill>
            </a:endParaRPr>
          </a:p>
          <a:p>
            <a:r>
              <a:rPr kumimoji="1" lang="en-US" altLang="ja-JP" sz="1100">
                <a:solidFill>
                  <a:schemeClr val="tx1"/>
                </a:solidFill>
              </a:rPr>
              <a:t> </a:t>
            </a:r>
            <a:endParaRPr lang="en-US" altLang="ja-JP" sz="1100">
              <a:solidFill>
                <a:srgbClr val="FF0000"/>
              </a:solidFill>
            </a:endParaRPr>
          </a:p>
        </p:txBody>
      </p:sp>
      <p:sp>
        <p:nvSpPr>
          <p:cNvPr id="23" name="角丸四角形 22"/>
          <p:cNvSpPr/>
          <p:nvPr/>
        </p:nvSpPr>
        <p:spPr>
          <a:xfrm>
            <a:off x="6321439" y="920072"/>
            <a:ext cx="2618513" cy="5821295"/>
          </a:xfrm>
          <a:prstGeom prst="roundRect">
            <a:avLst>
              <a:gd name="adj" fmla="val 446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　数値（定量）目標と検証方法</a:t>
            </a:r>
            <a:endParaRPr lang="en-US" altLang="ja-JP" sz="1100" dirty="0">
              <a:solidFill>
                <a:schemeClr val="tx1"/>
              </a:solidFill>
            </a:endParaRPr>
          </a:p>
          <a:p>
            <a:endParaRPr kumimoji="1" lang="en-US" altLang="ja-JP" sz="1100" dirty="0">
              <a:solidFill>
                <a:srgbClr val="FF0000"/>
              </a:solidFill>
            </a:endParaRPr>
          </a:p>
          <a:p>
            <a:r>
              <a:rPr kumimoji="1" lang="ja-JP" altLang="en-US" sz="1100" dirty="0">
                <a:solidFill>
                  <a:schemeClr val="tx1"/>
                </a:solidFill>
              </a:rPr>
              <a:t>（１）年度内にどのような数値結果を目</a:t>
            </a:r>
            <a:endParaRPr kumimoji="1" lang="en-US" altLang="ja-JP" sz="1100" dirty="0">
              <a:solidFill>
                <a:schemeClr val="tx1"/>
              </a:solidFill>
            </a:endParaRPr>
          </a:p>
          <a:p>
            <a:r>
              <a:rPr kumimoji="1" lang="ja-JP" altLang="en-US" sz="1100" dirty="0">
                <a:solidFill>
                  <a:schemeClr val="tx1"/>
                </a:solidFill>
              </a:rPr>
              <a:t>　　 指すのか？（ｱｳﾄﾌﾟｯﾄ･ｱｳﾄｶﾑ）</a:t>
            </a:r>
            <a:endParaRPr kumimoji="1" lang="en-US" altLang="ja-JP" sz="1100" dirty="0">
              <a:solidFill>
                <a:schemeClr val="tx1"/>
              </a:solidFill>
            </a:endParaRPr>
          </a:p>
          <a:p>
            <a:r>
              <a:rPr lang="ja-JP" altLang="en-US" sz="1100" dirty="0">
                <a:solidFill>
                  <a:schemeClr val="tx1"/>
                </a:solidFill>
              </a:rPr>
              <a:t>　　</a:t>
            </a:r>
            <a:r>
              <a:rPr lang="en-US" altLang="ja-JP" sz="1100" dirty="0">
                <a:solidFill>
                  <a:schemeClr val="tx1"/>
                </a:solidFill>
              </a:rPr>
              <a:t>【</a:t>
            </a:r>
            <a:r>
              <a:rPr lang="ja-JP" altLang="en-US" sz="1100" dirty="0">
                <a:solidFill>
                  <a:schemeClr val="tx1"/>
                </a:solidFill>
              </a:rPr>
              <a:t>アウトプット</a:t>
            </a:r>
            <a:r>
              <a:rPr lang="en-US" altLang="ja-JP" sz="1100" dirty="0">
                <a:solidFill>
                  <a:schemeClr val="tx1"/>
                </a:solidFill>
              </a:rPr>
              <a:t>】</a:t>
            </a: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　　</a:t>
            </a:r>
            <a:r>
              <a:rPr lang="en-US" altLang="ja-JP" sz="1100" dirty="0">
                <a:solidFill>
                  <a:schemeClr val="tx1"/>
                </a:solidFill>
              </a:rPr>
              <a:t>【</a:t>
            </a:r>
            <a:r>
              <a:rPr lang="ja-JP" altLang="en-US" sz="1100" dirty="0">
                <a:solidFill>
                  <a:schemeClr val="tx1"/>
                </a:solidFill>
              </a:rPr>
              <a:t>アウトカム</a:t>
            </a:r>
            <a:r>
              <a:rPr lang="en-US" altLang="ja-JP" sz="1100" dirty="0">
                <a:solidFill>
                  <a:schemeClr val="tx1"/>
                </a:solidFill>
              </a:rPr>
              <a:t>】</a:t>
            </a: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（２）自走化のポイント</a:t>
            </a:r>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（３）中長期の展望　</a:t>
            </a:r>
            <a:r>
              <a:rPr lang="ja-JP" altLang="en-US" sz="1100" dirty="0">
                <a:solidFill>
                  <a:srgbClr val="FF0000"/>
                </a:solidFill>
              </a:rPr>
              <a:t>　</a:t>
            </a:r>
            <a:endParaRPr lang="en-US" altLang="ja-JP" sz="1100" dirty="0">
              <a:solidFill>
                <a:srgbClr val="FF0000"/>
              </a:solidFill>
            </a:endParaRPr>
          </a:p>
          <a:p>
            <a:r>
              <a:rPr lang="ja-JP" altLang="en-US" sz="1100" dirty="0">
                <a:solidFill>
                  <a:schemeClr val="tx1"/>
                </a:solidFill>
              </a:rPr>
              <a:t>　　 </a:t>
            </a:r>
            <a:endParaRPr lang="en-US" altLang="ja-JP" sz="1100" dirty="0">
              <a:solidFill>
                <a:schemeClr val="tx1"/>
              </a:solidFill>
            </a:endParaRPr>
          </a:p>
          <a:p>
            <a:endParaRPr lang="en-US" altLang="ja-JP" sz="1100" dirty="0">
              <a:solidFill>
                <a:schemeClr val="tx1"/>
              </a:solidFill>
            </a:endParaRPr>
          </a:p>
        </p:txBody>
      </p:sp>
      <p:sp>
        <p:nvSpPr>
          <p:cNvPr id="24" name="角丸四角形 23"/>
          <p:cNvSpPr/>
          <p:nvPr/>
        </p:nvSpPr>
        <p:spPr>
          <a:xfrm>
            <a:off x="5606321" y="574258"/>
            <a:ext cx="3340357" cy="289441"/>
          </a:xfrm>
          <a:prstGeom prst="roundRect">
            <a:avLst/>
          </a:prstGeom>
          <a:solidFill>
            <a:srgbClr val="99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100">
                <a:solidFill>
                  <a:schemeClr val="tx1"/>
                </a:solidFill>
                <a:latin typeface="HG丸ｺﾞｼｯｸM-PRO" panose="020F0600000000000000" pitchFamily="50" charset="-128"/>
                <a:ea typeface="HG丸ｺﾞｼｯｸM-PRO" panose="020F0600000000000000" pitchFamily="50" charset="-128"/>
              </a:rPr>
              <a:t>事務局名：</a:t>
            </a:r>
          </a:p>
        </p:txBody>
      </p:sp>
      <p:sp>
        <p:nvSpPr>
          <p:cNvPr id="4" name="テキスト ボックス 3"/>
          <p:cNvSpPr txBox="1"/>
          <p:nvPr/>
        </p:nvSpPr>
        <p:spPr>
          <a:xfrm>
            <a:off x="302280" y="3877599"/>
            <a:ext cx="3134783" cy="415498"/>
          </a:xfrm>
          <a:prstGeom prst="rect">
            <a:avLst/>
          </a:prstGeom>
          <a:noFill/>
        </p:spPr>
        <p:txBody>
          <a:bodyPr wrap="square" rtlCol="0">
            <a:spAutoFit/>
          </a:bodyPr>
          <a:lstStyle/>
          <a:p>
            <a:r>
              <a:rPr kumimoji="1" lang="ja-JP" altLang="en-US" sz="1050"/>
              <a:t>　　月　　　　　　手段　　　　　　　　　　　目的　　　　　　　　　　</a:t>
            </a:r>
            <a:endParaRPr kumimoji="1" lang="en-US" altLang="ja-JP" sz="1050"/>
          </a:p>
          <a:p>
            <a:endParaRPr lang="en-US" altLang="ja-JP" sz="1050"/>
          </a:p>
        </p:txBody>
      </p:sp>
      <p:cxnSp>
        <p:nvCxnSpPr>
          <p:cNvPr id="6" name="直線コネクタ 5"/>
          <p:cNvCxnSpPr>
            <a:cxnSpLocks/>
          </p:cNvCxnSpPr>
          <p:nvPr/>
        </p:nvCxnSpPr>
        <p:spPr>
          <a:xfrm>
            <a:off x="755576" y="3861048"/>
            <a:ext cx="0" cy="2745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cxnSpLocks/>
          </p:cNvCxnSpPr>
          <p:nvPr/>
        </p:nvCxnSpPr>
        <p:spPr>
          <a:xfrm>
            <a:off x="395536" y="4149080"/>
            <a:ext cx="2880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D4616BC0-BABB-470B-8CFA-C6C6E661F8FE}"/>
              </a:ext>
            </a:extLst>
          </p:cNvPr>
          <p:cNvSpPr/>
          <p:nvPr/>
        </p:nvSpPr>
        <p:spPr>
          <a:xfrm>
            <a:off x="302280" y="116632"/>
            <a:ext cx="1749440" cy="357927"/>
          </a:xfrm>
          <a:prstGeom prst="rect">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t>事業概要書</a:t>
            </a:r>
          </a:p>
        </p:txBody>
      </p:sp>
      <p:cxnSp>
        <p:nvCxnSpPr>
          <p:cNvPr id="15" name="直線コネクタ 14">
            <a:extLst>
              <a:ext uri="{FF2B5EF4-FFF2-40B4-BE49-F238E27FC236}">
                <a16:creationId xmlns:a16="http://schemas.microsoft.com/office/drawing/2014/main" id="{B0CF009E-3BC1-4D34-8EC6-80E6A818649C}"/>
              </a:ext>
            </a:extLst>
          </p:cNvPr>
          <p:cNvCxnSpPr>
            <a:cxnSpLocks/>
          </p:cNvCxnSpPr>
          <p:nvPr/>
        </p:nvCxnSpPr>
        <p:spPr>
          <a:xfrm>
            <a:off x="1979712" y="3851493"/>
            <a:ext cx="0" cy="27458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角丸四角形 1">
            <a:extLst>
              <a:ext uri="{FF2B5EF4-FFF2-40B4-BE49-F238E27FC236}">
                <a16:creationId xmlns:a16="http://schemas.microsoft.com/office/drawing/2014/main" id="{C68389DA-66D3-AA09-7337-86C8FA011DD5}"/>
              </a:ext>
            </a:extLst>
          </p:cNvPr>
          <p:cNvSpPr/>
          <p:nvPr/>
        </p:nvSpPr>
        <p:spPr>
          <a:xfrm>
            <a:off x="2549357" y="549084"/>
            <a:ext cx="1228164" cy="289442"/>
          </a:xfrm>
          <a:prstGeom prst="roundRect">
            <a:avLst>
              <a:gd name="adj" fmla="val 6841"/>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　　　　　年目事業</a:t>
            </a:r>
            <a:endParaRPr kumimoji="1" lang="en-US" altLang="ja-JP" sz="1100" dirty="0">
              <a:solidFill>
                <a:schemeClr val="tx1"/>
              </a:solidFill>
            </a:endParaRPr>
          </a:p>
          <a:p>
            <a:endParaRPr kumimoji="1" lang="ja-JP" altLang="en-US" sz="900" dirty="0">
              <a:solidFill>
                <a:schemeClr val="tx1"/>
              </a:solidFill>
            </a:endParaRPr>
          </a:p>
        </p:txBody>
      </p:sp>
    </p:spTree>
    <p:extLst>
      <p:ext uri="{BB962C8B-B14F-4D97-AF65-F5344CB8AC3E}">
        <p14:creationId xmlns:p14="http://schemas.microsoft.com/office/powerpoint/2010/main" val="4257634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53287" y="908720"/>
            <a:ext cx="3283776" cy="2229899"/>
          </a:xfrm>
          <a:prstGeom prst="roundRect">
            <a:avLst>
              <a:gd name="adj" fmla="val 68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　目的（何故</a:t>
            </a:r>
            <a:r>
              <a:rPr kumimoji="1" lang="ja-JP" altLang="en-US" sz="1100" dirty="0">
                <a:solidFill>
                  <a:schemeClr val="tx1"/>
                </a:solidFill>
              </a:rPr>
              <a:t>、この事業を行うのか？）</a:t>
            </a:r>
            <a:endParaRPr kumimoji="1" lang="en-US" altLang="ja-JP" sz="1100" dirty="0">
              <a:solidFill>
                <a:schemeClr val="tx1"/>
              </a:solidFill>
            </a:endParaRPr>
          </a:p>
          <a:p>
            <a:r>
              <a:rPr kumimoji="1" lang="ja-JP" altLang="en-US" sz="1100" dirty="0">
                <a:solidFill>
                  <a:schemeClr val="tx1"/>
                </a:solidFill>
              </a:rPr>
              <a:t>（</a:t>
            </a:r>
            <a:r>
              <a:rPr kumimoji="1" lang="en-US" altLang="ja-JP" sz="1100" dirty="0">
                <a:solidFill>
                  <a:srgbClr val="FF0000"/>
                </a:solidFill>
              </a:rPr>
              <a:t>※</a:t>
            </a:r>
            <a:r>
              <a:rPr kumimoji="1" lang="ja-JP" altLang="en-US" sz="1100" dirty="0">
                <a:solidFill>
                  <a:srgbClr val="FF0000"/>
                </a:solidFill>
              </a:rPr>
              <a:t>注：第２号様式で述べたマーケティング結果等明確な根拠をもとにどのように事業を実施するのかを簡潔に記載すること。</a:t>
            </a:r>
          </a:p>
          <a:p>
            <a:endParaRPr kumimoji="1" lang="ja-JP" altLang="en-US" sz="1050" dirty="0">
              <a:solidFill>
                <a:srgbClr val="FF0000"/>
              </a:solidFill>
            </a:endParaRPr>
          </a:p>
          <a:p>
            <a:endParaRPr kumimoji="1" lang="ja-JP" altLang="en-US" sz="900" dirty="0">
              <a:solidFill>
                <a:schemeClr val="tx1"/>
              </a:solidFill>
            </a:endParaRPr>
          </a:p>
        </p:txBody>
      </p:sp>
      <p:sp>
        <p:nvSpPr>
          <p:cNvPr id="11" name="Text Box 8"/>
          <p:cNvSpPr txBox="1">
            <a:spLocks noChangeArrowheads="1"/>
          </p:cNvSpPr>
          <p:nvPr/>
        </p:nvSpPr>
        <p:spPr bwMode="auto">
          <a:xfrm>
            <a:off x="2483769" y="116632"/>
            <a:ext cx="6480720" cy="369332"/>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wrap="square">
            <a:spAutoFit/>
          </a:bodyPr>
          <a:lstStyle/>
          <a:p>
            <a:r>
              <a:rPr lang="ja-JP" altLang="en-US" b="1">
                <a:solidFill>
                  <a:schemeClr val="bg1"/>
                </a:solidFill>
                <a:latin typeface="HG丸ｺﾞｼｯｸM-PRO" pitchFamily="50" charset="-128"/>
                <a:ea typeface="HG丸ｺﾞｼｯｸM-PRO" pitchFamily="50" charset="-128"/>
              </a:rPr>
              <a:t>事業名：△■空港周辺アウトドア推進事業</a:t>
            </a:r>
          </a:p>
        </p:txBody>
      </p:sp>
      <p:sp>
        <p:nvSpPr>
          <p:cNvPr id="18" name="角丸四角形 17"/>
          <p:cNvSpPr/>
          <p:nvPr/>
        </p:nvSpPr>
        <p:spPr>
          <a:xfrm>
            <a:off x="3537663" y="889279"/>
            <a:ext cx="2618513" cy="4267913"/>
          </a:xfrm>
          <a:prstGeom prst="roundRect">
            <a:avLst>
              <a:gd name="adj" fmla="val 68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　実施概要</a:t>
            </a:r>
            <a:endParaRPr kumimoji="1"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r>
              <a:rPr lang="ja-JP" altLang="en-US" sz="1100">
                <a:solidFill>
                  <a:schemeClr val="tx1"/>
                </a:solidFill>
              </a:rPr>
              <a:t>（１）誰が行うのか？</a:t>
            </a:r>
          </a:p>
          <a:p>
            <a:r>
              <a:rPr lang="ja-JP" altLang="en-US" sz="1100">
                <a:solidFill>
                  <a:schemeClr val="tx1"/>
                </a:solidFill>
              </a:rPr>
              <a:t>　実施主体：■空港周辺アウトドア推進</a:t>
            </a:r>
          </a:p>
          <a:p>
            <a:r>
              <a:rPr lang="ja-JP" altLang="en-US" sz="1100">
                <a:solidFill>
                  <a:schemeClr val="tx1"/>
                </a:solidFill>
              </a:rPr>
              <a:t>　　　　　　　　協議会（事務局：●●町）</a:t>
            </a:r>
          </a:p>
          <a:p>
            <a:r>
              <a:rPr lang="ja-JP" altLang="en-US" sz="1100">
                <a:solidFill>
                  <a:schemeClr val="tx1"/>
                </a:solidFill>
              </a:rPr>
              <a:t>　</a:t>
            </a:r>
          </a:p>
          <a:p>
            <a:r>
              <a:rPr lang="ja-JP" altLang="en-US" sz="1100">
                <a:solidFill>
                  <a:schemeClr val="tx1"/>
                </a:solidFill>
              </a:rPr>
              <a:t>（２）誰に対して行うのか？（ターゲット）</a:t>
            </a:r>
          </a:p>
          <a:p>
            <a:r>
              <a:rPr lang="ja-JP" altLang="en-US" sz="1100">
                <a:solidFill>
                  <a:schemeClr val="tx1"/>
                </a:solidFill>
              </a:rPr>
              <a:t>　　欧米豪の外国人</a:t>
            </a:r>
            <a:endParaRPr lang="en-US" altLang="ja-JP" sz="1100">
              <a:solidFill>
                <a:schemeClr val="tx1"/>
              </a:solidFill>
            </a:endParaRPr>
          </a:p>
          <a:p>
            <a:r>
              <a:rPr lang="ja-JP" altLang="en-US" sz="1100">
                <a:solidFill>
                  <a:schemeClr val="tx1"/>
                </a:solidFill>
              </a:rPr>
              <a:t>　（インバウンド回復までは、日本居住</a:t>
            </a:r>
            <a:endParaRPr lang="en-US" altLang="ja-JP" sz="1100">
              <a:solidFill>
                <a:schemeClr val="tx1"/>
              </a:solidFill>
            </a:endParaRPr>
          </a:p>
          <a:p>
            <a:r>
              <a:rPr lang="ja-JP" altLang="en-US" sz="1100">
                <a:solidFill>
                  <a:schemeClr val="tx1"/>
                </a:solidFill>
              </a:rPr>
              <a:t>　　の外国人および日本人を含む）</a:t>
            </a:r>
            <a:endParaRPr lang="en-US" altLang="ja-JP" sz="1100">
              <a:solidFill>
                <a:schemeClr val="tx1"/>
              </a:solidFill>
            </a:endParaRPr>
          </a:p>
          <a:p>
            <a:endParaRPr lang="ja-JP" altLang="en-US" sz="1100">
              <a:solidFill>
                <a:schemeClr val="tx1"/>
              </a:solidFill>
            </a:endParaRPr>
          </a:p>
          <a:p>
            <a:r>
              <a:rPr lang="ja-JP" altLang="en-US" sz="1100">
                <a:solidFill>
                  <a:schemeClr val="tx1"/>
                </a:solidFill>
              </a:rPr>
              <a:t>（３）何を行うのか？（最大３つ）</a:t>
            </a:r>
          </a:p>
          <a:p>
            <a:r>
              <a:rPr lang="ja-JP" altLang="en-US" sz="1100">
                <a:solidFill>
                  <a:schemeClr val="tx1"/>
                </a:solidFill>
              </a:rPr>
              <a:t>　①アウトドア体験メニューの洗い出し</a:t>
            </a:r>
          </a:p>
          <a:p>
            <a:r>
              <a:rPr lang="ja-JP" altLang="en-US" sz="1100">
                <a:solidFill>
                  <a:schemeClr val="tx1"/>
                </a:solidFill>
              </a:rPr>
              <a:t>　②安全基準に基づいたリスク管理</a:t>
            </a:r>
          </a:p>
          <a:p>
            <a:r>
              <a:rPr lang="ja-JP" altLang="en-US" sz="1100">
                <a:solidFill>
                  <a:schemeClr val="tx1"/>
                </a:solidFill>
              </a:rPr>
              <a:t>　③アウトドア商品の実証販売と検証</a:t>
            </a:r>
          </a:p>
          <a:p>
            <a:endParaRPr lang="en-US" altLang="ja-JP" sz="1100">
              <a:solidFill>
                <a:schemeClr val="tx1"/>
              </a:solidFill>
            </a:endParaRPr>
          </a:p>
          <a:p>
            <a:r>
              <a:rPr kumimoji="1" lang="ja-JP" altLang="en-US" sz="1100">
                <a:solidFill>
                  <a:schemeClr val="tx1"/>
                </a:solidFill>
              </a:rPr>
              <a:t>（４）どこで行うのか？</a:t>
            </a:r>
          </a:p>
          <a:p>
            <a:r>
              <a:rPr kumimoji="1" lang="ja-JP" altLang="en-US" sz="1100">
                <a:solidFill>
                  <a:schemeClr val="tx1"/>
                </a:solidFill>
              </a:rPr>
              <a:t>　　・商品開発・実証事業・セミナー</a:t>
            </a:r>
            <a:endParaRPr kumimoji="1" lang="en-US" altLang="ja-JP" sz="1100">
              <a:solidFill>
                <a:schemeClr val="tx1"/>
              </a:solidFill>
            </a:endParaRPr>
          </a:p>
          <a:p>
            <a:r>
              <a:rPr lang="ja-JP" altLang="en-US" sz="1100">
                <a:solidFill>
                  <a:schemeClr val="tx1"/>
                </a:solidFill>
              </a:rPr>
              <a:t>　　　</a:t>
            </a:r>
            <a:r>
              <a:rPr kumimoji="1" lang="ja-JP" altLang="en-US" sz="1100">
                <a:solidFill>
                  <a:schemeClr val="tx1"/>
                </a:solidFill>
              </a:rPr>
              <a:t>○○町・</a:t>
            </a:r>
            <a:r>
              <a:rPr kumimoji="1" lang="en-US" altLang="ja-JP" sz="1100">
                <a:solidFill>
                  <a:schemeClr val="tx1"/>
                </a:solidFill>
              </a:rPr>
              <a:t>××</a:t>
            </a:r>
            <a:r>
              <a:rPr kumimoji="1" lang="ja-JP" altLang="en-US" sz="1100">
                <a:solidFill>
                  <a:schemeClr val="tx1"/>
                </a:solidFill>
              </a:rPr>
              <a:t>町・△△町エリア</a:t>
            </a:r>
            <a:endParaRPr kumimoji="1" lang="en-US" altLang="ja-JP" sz="1100">
              <a:solidFill>
                <a:schemeClr val="tx1"/>
              </a:solidFill>
            </a:endParaRPr>
          </a:p>
          <a:p>
            <a:r>
              <a:rPr lang="ja-JP" altLang="en-US" sz="1100">
                <a:solidFill>
                  <a:schemeClr val="tx1"/>
                </a:solidFill>
              </a:rPr>
              <a:t>　　・商談会・イベント</a:t>
            </a:r>
            <a:endParaRPr kumimoji="1" lang="en-US" altLang="ja-JP" sz="1100">
              <a:solidFill>
                <a:schemeClr val="tx1"/>
              </a:solidFill>
            </a:endParaRPr>
          </a:p>
          <a:p>
            <a:r>
              <a:rPr lang="ja-JP" altLang="en-US" sz="1100">
                <a:solidFill>
                  <a:schemeClr val="tx1"/>
                </a:solidFill>
              </a:rPr>
              <a:t>　　　</a:t>
            </a:r>
            <a:r>
              <a:rPr kumimoji="1" lang="ja-JP" altLang="en-US" sz="1100">
                <a:solidFill>
                  <a:schemeClr val="tx1"/>
                </a:solidFill>
              </a:rPr>
              <a:t>首都圏（東京・大阪）</a:t>
            </a:r>
            <a:endParaRPr kumimoji="1" lang="en-US" altLang="ja-JP" sz="1100">
              <a:solidFill>
                <a:schemeClr val="tx1"/>
              </a:solidFill>
            </a:endParaRPr>
          </a:p>
          <a:p>
            <a:r>
              <a:rPr lang="ja-JP" altLang="en-US" sz="1100">
                <a:solidFill>
                  <a:schemeClr val="tx1"/>
                </a:solidFill>
              </a:rPr>
              <a:t>　　　オンライン商談会（欧米豪）</a:t>
            </a:r>
            <a:endParaRPr kumimoji="1" lang="ja-JP" altLang="en-US" sz="1100">
              <a:solidFill>
                <a:schemeClr val="tx1"/>
              </a:solidFill>
            </a:endParaRPr>
          </a:p>
        </p:txBody>
      </p:sp>
      <p:sp>
        <p:nvSpPr>
          <p:cNvPr id="19" name="角丸四角形 18"/>
          <p:cNvSpPr/>
          <p:nvPr/>
        </p:nvSpPr>
        <p:spPr>
          <a:xfrm>
            <a:off x="187113" y="3212976"/>
            <a:ext cx="3240360" cy="3528391"/>
          </a:xfrm>
          <a:prstGeom prst="roundRect">
            <a:avLst>
              <a:gd name="adj" fmla="val 417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　スケジュール</a:t>
            </a:r>
            <a:endParaRPr lang="en-US" altLang="ja-JP" sz="1100">
              <a:solidFill>
                <a:schemeClr val="tx1"/>
              </a:solidFill>
            </a:endParaRPr>
          </a:p>
          <a:p>
            <a:r>
              <a:rPr kumimoji="1" lang="ja-JP" altLang="en-US" sz="1100">
                <a:solidFill>
                  <a:schemeClr val="tx1"/>
                </a:solidFill>
              </a:rPr>
              <a:t>（１）いつ、どのような手段で行うのか？</a:t>
            </a:r>
            <a:endParaRPr kumimoji="1" lang="en-US" altLang="ja-JP" sz="1100">
              <a:solidFill>
                <a:schemeClr val="tx1"/>
              </a:solidFill>
            </a:endParaRPr>
          </a:p>
          <a:p>
            <a:r>
              <a:rPr lang="ja-JP" altLang="en-US" sz="1100">
                <a:solidFill>
                  <a:schemeClr val="tx1"/>
                </a:solidFill>
              </a:rPr>
              <a:t>（２）その手段により実施する目的は何か？</a:t>
            </a:r>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endParaRPr lang="en-US" altLang="ja-JP" sz="1100">
              <a:solidFill>
                <a:schemeClr val="tx1"/>
              </a:solidFill>
            </a:endParaRPr>
          </a:p>
          <a:p>
            <a:r>
              <a:rPr lang="ja-JP" altLang="en-US" sz="1100">
                <a:solidFill>
                  <a:schemeClr val="tx1"/>
                </a:solidFill>
              </a:rPr>
              <a:t>　</a:t>
            </a:r>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lang="en-US" altLang="ja-JP" sz="1100">
              <a:solidFill>
                <a:schemeClr val="tx1"/>
              </a:solidFill>
            </a:endParaRPr>
          </a:p>
          <a:p>
            <a:endParaRPr kumimoji="1" lang="en-US" altLang="ja-JP" sz="1100">
              <a:solidFill>
                <a:schemeClr val="tx1"/>
              </a:solidFill>
            </a:endParaRPr>
          </a:p>
          <a:p>
            <a:r>
              <a:rPr kumimoji="1" lang="en-US" altLang="ja-JP" sz="1100">
                <a:solidFill>
                  <a:schemeClr val="tx1"/>
                </a:solidFill>
              </a:rPr>
              <a:t>※</a:t>
            </a:r>
            <a:r>
              <a:rPr kumimoji="1" lang="ja-JP" altLang="en-US" sz="1100">
                <a:solidFill>
                  <a:schemeClr val="tx1"/>
                </a:solidFill>
              </a:rPr>
              <a:t>パンフ・ＨＰ等を作って終わりでは、目的を達成とはなりません。</a:t>
            </a:r>
          </a:p>
        </p:txBody>
      </p:sp>
      <p:sp>
        <p:nvSpPr>
          <p:cNvPr id="21" name="角丸四角形 20"/>
          <p:cNvSpPr/>
          <p:nvPr/>
        </p:nvSpPr>
        <p:spPr>
          <a:xfrm>
            <a:off x="3537663" y="5229200"/>
            <a:ext cx="2618513" cy="1512167"/>
          </a:xfrm>
          <a:prstGeom prst="roundRect">
            <a:avLst>
              <a:gd name="adj" fmla="val 68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a:solidFill>
                  <a:schemeClr val="tx1"/>
                </a:solidFill>
              </a:rPr>
              <a:t>●　総事業費　　　　　　　　　５６７ 万円</a:t>
            </a:r>
            <a:endParaRPr lang="en-US" altLang="ja-JP" sz="1100">
              <a:solidFill>
                <a:schemeClr val="tx1"/>
              </a:solidFill>
            </a:endParaRPr>
          </a:p>
          <a:p>
            <a:r>
              <a:rPr kumimoji="1" lang="ja-JP" altLang="en-US" sz="1100">
                <a:solidFill>
                  <a:schemeClr val="tx1"/>
                </a:solidFill>
              </a:rPr>
              <a:t>　　　うち</a:t>
            </a:r>
            <a:endParaRPr kumimoji="1" lang="en-US" altLang="ja-JP" sz="1100">
              <a:solidFill>
                <a:schemeClr val="tx1"/>
              </a:solidFill>
            </a:endParaRPr>
          </a:p>
          <a:p>
            <a:r>
              <a:rPr lang="ja-JP" altLang="en-US" sz="1100">
                <a:solidFill>
                  <a:schemeClr val="tx1"/>
                </a:solidFill>
              </a:rPr>
              <a:t>　　　負担金要望額　　　　　　２８０万円</a:t>
            </a:r>
            <a:endParaRPr lang="en-US" altLang="ja-JP" sz="1100">
              <a:solidFill>
                <a:schemeClr val="tx1"/>
              </a:solidFill>
            </a:endParaRPr>
          </a:p>
          <a:p>
            <a:r>
              <a:rPr kumimoji="1" lang="ja-JP" altLang="en-US" sz="1100">
                <a:solidFill>
                  <a:schemeClr val="tx1"/>
                </a:solidFill>
              </a:rPr>
              <a:t>　　　地元負担額（現金）　　　　９０万円</a:t>
            </a:r>
            <a:endParaRPr kumimoji="1" lang="en-US" altLang="ja-JP" sz="1100">
              <a:solidFill>
                <a:schemeClr val="tx1"/>
              </a:solidFill>
            </a:endParaRPr>
          </a:p>
          <a:p>
            <a:r>
              <a:rPr lang="en-US" altLang="ja-JP" sz="1100">
                <a:solidFill>
                  <a:schemeClr val="tx1"/>
                </a:solidFill>
              </a:rPr>
              <a:t>   </a:t>
            </a:r>
            <a:r>
              <a:rPr lang="ja-JP" altLang="en-US" sz="1100">
                <a:solidFill>
                  <a:schemeClr val="tx1"/>
                </a:solidFill>
              </a:rPr>
              <a:t>　</a:t>
            </a:r>
            <a:r>
              <a:rPr lang="en-US" altLang="ja-JP" sz="1100">
                <a:solidFill>
                  <a:schemeClr val="tx1"/>
                </a:solidFill>
              </a:rPr>
              <a:t>   </a:t>
            </a:r>
            <a:r>
              <a:rPr lang="ja-JP" altLang="en-US" sz="1100">
                <a:solidFill>
                  <a:schemeClr val="tx1"/>
                </a:solidFill>
              </a:rPr>
              <a:t>現物協賛額　　　　　　　 １９７万円 </a:t>
            </a:r>
            <a:endParaRPr lang="en-US" altLang="ja-JP" sz="1100">
              <a:solidFill>
                <a:schemeClr val="tx1"/>
              </a:solidFill>
            </a:endParaRPr>
          </a:p>
          <a:p>
            <a:endParaRPr lang="en-US" altLang="ja-JP" sz="1100">
              <a:solidFill>
                <a:schemeClr val="tx1"/>
              </a:solidFill>
            </a:endParaRPr>
          </a:p>
          <a:p>
            <a:r>
              <a:rPr kumimoji="1" lang="en-US" altLang="ja-JP" sz="1100">
                <a:solidFill>
                  <a:schemeClr val="tx1"/>
                </a:solidFill>
              </a:rPr>
              <a:t> </a:t>
            </a:r>
            <a:r>
              <a:rPr kumimoji="1" lang="en-US" altLang="ja-JP" sz="1100">
                <a:solidFill>
                  <a:srgbClr val="FF0000"/>
                </a:solidFill>
              </a:rPr>
              <a:t>※</a:t>
            </a:r>
            <a:r>
              <a:rPr kumimoji="1" lang="ja-JP" altLang="en-US" sz="1100">
                <a:solidFill>
                  <a:srgbClr val="FF0000"/>
                </a:solidFill>
              </a:rPr>
              <a:t>予算の詳細は第３号様式</a:t>
            </a:r>
            <a:r>
              <a:rPr lang="ja-JP" altLang="en-US" sz="1100">
                <a:solidFill>
                  <a:srgbClr val="FF0000"/>
                </a:solidFill>
              </a:rPr>
              <a:t>の支出の部　　</a:t>
            </a:r>
            <a:endParaRPr lang="en-US" altLang="ja-JP" sz="1100">
              <a:solidFill>
                <a:srgbClr val="FF0000"/>
              </a:solidFill>
            </a:endParaRPr>
          </a:p>
          <a:p>
            <a:r>
              <a:rPr kumimoji="1" lang="ja-JP" altLang="en-US" sz="1100">
                <a:solidFill>
                  <a:srgbClr val="FF0000"/>
                </a:solidFill>
              </a:rPr>
              <a:t>　　に記載すること。</a:t>
            </a:r>
            <a:endParaRPr kumimoji="1" lang="en-US" altLang="ja-JP" sz="1100">
              <a:solidFill>
                <a:srgbClr val="FF0000"/>
              </a:solidFill>
            </a:endParaRPr>
          </a:p>
        </p:txBody>
      </p:sp>
      <p:sp>
        <p:nvSpPr>
          <p:cNvPr id="23" name="角丸四角形 22"/>
          <p:cNvSpPr/>
          <p:nvPr/>
        </p:nvSpPr>
        <p:spPr>
          <a:xfrm>
            <a:off x="6321439" y="920072"/>
            <a:ext cx="2618513" cy="5821295"/>
          </a:xfrm>
          <a:prstGeom prst="roundRect">
            <a:avLst>
              <a:gd name="adj" fmla="val 446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　数値（定量）目標と検証方法</a:t>
            </a:r>
            <a:endParaRPr lang="en-US" altLang="ja-JP" sz="1100" dirty="0">
              <a:solidFill>
                <a:schemeClr val="tx1"/>
              </a:solidFill>
            </a:endParaRPr>
          </a:p>
          <a:p>
            <a:r>
              <a:rPr lang="ja-JP" altLang="en-US" sz="1100" dirty="0">
                <a:solidFill>
                  <a:srgbClr val="FF0000"/>
                </a:solidFill>
              </a:rPr>
              <a:t>（</a:t>
            </a:r>
            <a:r>
              <a:rPr lang="en-US" altLang="ja-JP" sz="1100" dirty="0">
                <a:solidFill>
                  <a:srgbClr val="FF0000"/>
                </a:solidFill>
              </a:rPr>
              <a:t>※</a:t>
            </a:r>
            <a:r>
              <a:rPr lang="ja-JP" altLang="en-US" sz="1100" dirty="0">
                <a:solidFill>
                  <a:srgbClr val="FF0000"/>
                </a:solidFill>
              </a:rPr>
              <a:t>注：必ず、事業を実施した過程のなかで、結果（実績）が伴う内容で設定すること。次年度の観光客入込客数の</a:t>
            </a:r>
          </a:p>
          <a:p>
            <a:r>
              <a:rPr lang="ja-JP" altLang="en-US" sz="1100" dirty="0">
                <a:solidFill>
                  <a:srgbClr val="FF0000"/>
                </a:solidFill>
              </a:rPr>
              <a:t>１０５</a:t>
            </a:r>
            <a:r>
              <a:rPr lang="en-US" altLang="ja-JP" sz="1100" dirty="0">
                <a:solidFill>
                  <a:srgbClr val="FF0000"/>
                </a:solidFill>
              </a:rPr>
              <a:t>%</a:t>
            </a:r>
            <a:r>
              <a:rPr lang="ja-JP" altLang="en-US" sz="1100" dirty="0">
                <a:solidFill>
                  <a:srgbClr val="FF0000"/>
                </a:solidFill>
              </a:rPr>
              <a:t>など、事業終了時に結果が見えない目標は認めません。）</a:t>
            </a:r>
            <a:endParaRPr lang="en-US" altLang="ja-JP" sz="1100" dirty="0">
              <a:solidFill>
                <a:srgbClr val="FF0000"/>
              </a:solidFill>
            </a:endParaRPr>
          </a:p>
          <a:p>
            <a:endParaRPr lang="en-US" altLang="ja-JP" sz="1100" dirty="0">
              <a:solidFill>
                <a:schemeClr val="tx1"/>
              </a:solidFill>
            </a:endParaRPr>
          </a:p>
          <a:p>
            <a:r>
              <a:rPr kumimoji="1" lang="ja-JP" altLang="en-US" sz="1100" dirty="0">
                <a:solidFill>
                  <a:schemeClr val="tx1"/>
                </a:solidFill>
              </a:rPr>
              <a:t>（１）年度内にどのような数値結果を目</a:t>
            </a:r>
            <a:endParaRPr kumimoji="1" lang="en-US" altLang="ja-JP" sz="1100" dirty="0">
              <a:solidFill>
                <a:schemeClr val="tx1"/>
              </a:solidFill>
            </a:endParaRPr>
          </a:p>
          <a:p>
            <a:r>
              <a:rPr kumimoji="1" lang="ja-JP" altLang="en-US" sz="1100" dirty="0">
                <a:solidFill>
                  <a:schemeClr val="tx1"/>
                </a:solidFill>
              </a:rPr>
              <a:t>　　 指すのか？（ｱｳﾄﾌﾟｯﾄ･ｱｳﾄｶﾑ）</a:t>
            </a:r>
            <a:r>
              <a:rPr lang="ja-JP" altLang="en-US" sz="1100" dirty="0">
                <a:solidFill>
                  <a:schemeClr val="tx1"/>
                </a:solidFill>
              </a:rPr>
              <a:t>　　</a:t>
            </a:r>
            <a:endParaRPr lang="en-US" altLang="ja-JP" sz="1100" dirty="0">
              <a:solidFill>
                <a:schemeClr val="tx1"/>
              </a:solidFill>
            </a:endParaRPr>
          </a:p>
          <a:p>
            <a:endParaRPr lang="ja-JP" altLang="en-US" sz="1100" dirty="0">
              <a:solidFill>
                <a:srgbClr val="FF0000"/>
              </a:solidFill>
            </a:endParaRPr>
          </a:p>
          <a:p>
            <a:r>
              <a:rPr lang="en-US" altLang="ja-JP" sz="1100" dirty="0">
                <a:solidFill>
                  <a:schemeClr val="tx1"/>
                </a:solidFill>
              </a:rPr>
              <a:t>【</a:t>
            </a:r>
            <a:r>
              <a:rPr lang="ja-JP" altLang="en-US" sz="1100" dirty="0">
                <a:solidFill>
                  <a:schemeClr val="tx1"/>
                </a:solidFill>
              </a:rPr>
              <a:t>アウトプット</a:t>
            </a:r>
            <a:r>
              <a:rPr lang="en-US" altLang="ja-JP" sz="1100" dirty="0">
                <a:solidFill>
                  <a:schemeClr val="tx1"/>
                </a:solidFill>
              </a:rPr>
              <a:t>】</a:t>
            </a:r>
          </a:p>
          <a:p>
            <a:r>
              <a:rPr lang="ja-JP" altLang="en-US" sz="1100" dirty="0">
                <a:solidFill>
                  <a:schemeClr val="tx1"/>
                </a:solidFill>
              </a:rPr>
              <a:t>・体験プラン商品造成　　　　　３商品　　</a:t>
            </a:r>
            <a:endParaRPr lang="en-US" altLang="ja-JP" sz="1100" dirty="0">
              <a:solidFill>
                <a:schemeClr val="tx1"/>
              </a:solidFill>
            </a:endParaRPr>
          </a:p>
          <a:p>
            <a:r>
              <a:rPr lang="ja-JP" altLang="en-US" sz="1100" dirty="0">
                <a:solidFill>
                  <a:schemeClr val="tx1"/>
                </a:solidFill>
              </a:rPr>
              <a:t>・商談会。イベント参加　　 　　 　３回　</a:t>
            </a:r>
            <a:endParaRPr lang="en-US" altLang="ja-JP" sz="1100" dirty="0">
              <a:solidFill>
                <a:schemeClr val="tx1"/>
              </a:solidFill>
            </a:endParaRPr>
          </a:p>
          <a:p>
            <a:r>
              <a:rPr lang="ja-JP" altLang="en-US" sz="1100" dirty="0">
                <a:solidFill>
                  <a:schemeClr val="tx1"/>
                </a:solidFill>
              </a:rPr>
              <a:t>・セミナー開催　１回･参加者数６０名</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　</a:t>
            </a:r>
            <a:r>
              <a:rPr lang="en-US" altLang="ja-JP" sz="1100" dirty="0">
                <a:solidFill>
                  <a:schemeClr val="tx1"/>
                </a:solidFill>
              </a:rPr>
              <a:t>【</a:t>
            </a:r>
            <a:r>
              <a:rPr lang="ja-JP" altLang="en-US" sz="1100" dirty="0">
                <a:solidFill>
                  <a:schemeClr val="tx1"/>
                </a:solidFill>
              </a:rPr>
              <a:t>アウトカム</a:t>
            </a:r>
            <a:r>
              <a:rPr lang="en-US" altLang="ja-JP" sz="1100" dirty="0">
                <a:solidFill>
                  <a:schemeClr val="tx1"/>
                </a:solidFill>
              </a:rPr>
              <a:t>】</a:t>
            </a:r>
          </a:p>
          <a:p>
            <a:r>
              <a:rPr lang="ja-JP" altLang="en-US" sz="1100" dirty="0">
                <a:solidFill>
                  <a:schemeClr val="tx1"/>
                </a:solidFill>
              </a:rPr>
              <a:t>・専門家の意見を踏また商品内容改善</a:t>
            </a:r>
            <a:endParaRPr lang="en-US" altLang="ja-JP" sz="1100" dirty="0">
              <a:solidFill>
                <a:schemeClr val="tx1"/>
              </a:solidFill>
            </a:endParaRPr>
          </a:p>
          <a:p>
            <a:r>
              <a:rPr lang="ja-JP" altLang="en-US" sz="1100" dirty="0">
                <a:solidFill>
                  <a:schemeClr val="tx1"/>
                </a:solidFill>
              </a:rPr>
              <a:t>　 ３件　（令和５年１月までに実施）</a:t>
            </a:r>
            <a:endParaRPr lang="en-US" altLang="ja-JP" sz="1100" dirty="0">
              <a:solidFill>
                <a:schemeClr val="tx1"/>
              </a:solidFill>
            </a:endParaRPr>
          </a:p>
          <a:p>
            <a:r>
              <a:rPr lang="ja-JP" altLang="en-US" sz="1100" dirty="0">
                <a:solidFill>
                  <a:schemeClr val="tx1"/>
                </a:solidFill>
              </a:rPr>
              <a:t>・●●空港案内所での実証販売数</a:t>
            </a:r>
            <a:endParaRPr lang="en-US" altLang="ja-JP" sz="1100" dirty="0">
              <a:solidFill>
                <a:schemeClr val="tx1"/>
              </a:solidFill>
            </a:endParaRPr>
          </a:p>
          <a:p>
            <a:r>
              <a:rPr lang="ja-JP" altLang="en-US" sz="1100" dirty="0">
                <a:solidFill>
                  <a:schemeClr val="tx1"/>
                </a:solidFill>
              </a:rPr>
              <a:t>　３０件　（令和４年１２月末迄）</a:t>
            </a:r>
            <a:endParaRPr lang="en-US" altLang="ja-JP" sz="1100" dirty="0">
              <a:solidFill>
                <a:schemeClr val="tx1"/>
              </a:solidFill>
            </a:endParaRPr>
          </a:p>
          <a:p>
            <a:r>
              <a:rPr lang="ja-JP" altLang="en-US" sz="1100" dirty="0">
                <a:solidFill>
                  <a:schemeClr val="tx1"/>
                </a:solidFill>
              </a:rPr>
              <a:t>・商談成約数　　　　３件</a:t>
            </a:r>
            <a:endParaRPr lang="en-US" altLang="ja-JP" sz="1100" dirty="0">
              <a:solidFill>
                <a:schemeClr val="tx1"/>
              </a:solidFill>
            </a:endParaRPr>
          </a:p>
          <a:p>
            <a:r>
              <a:rPr lang="ja-JP" altLang="en-US" sz="1100" dirty="0">
                <a:solidFill>
                  <a:schemeClr val="tx1"/>
                </a:solidFill>
              </a:rPr>
              <a:t>・セミナーにおける地域住民の受入機運醸成・（アンケート結果理解度</a:t>
            </a:r>
            <a:r>
              <a:rPr lang="en-US" altLang="ja-JP" sz="1100" dirty="0">
                <a:solidFill>
                  <a:schemeClr val="tx1"/>
                </a:solidFill>
              </a:rPr>
              <a:t>80</a:t>
            </a:r>
            <a:r>
              <a:rPr lang="ja-JP" altLang="en-US" sz="1100" dirty="0">
                <a:solidFill>
                  <a:schemeClr val="tx1"/>
                </a:solidFill>
              </a:rPr>
              <a:t>％以上）</a:t>
            </a:r>
            <a:endParaRPr lang="en-US" altLang="ja-JP" sz="1100" dirty="0">
              <a:solidFill>
                <a:schemeClr val="tx1"/>
              </a:solidFill>
            </a:endParaRPr>
          </a:p>
          <a:p>
            <a:r>
              <a:rPr lang="ja-JP" altLang="en-US" sz="1100" dirty="0">
                <a:solidFill>
                  <a:schemeClr val="tx1"/>
                </a:solidFill>
              </a:rPr>
              <a:t>　　　</a:t>
            </a:r>
            <a:endParaRPr lang="en-US" altLang="ja-JP" sz="1100" dirty="0">
              <a:solidFill>
                <a:schemeClr val="tx1"/>
              </a:solidFill>
            </a:endParaRPr>
          </a:p>
          <a:p>
            <a:r>
              <a:rPr lang="ja-JP" altLang="en-US" sz="1100" dirty="0">
                <a:solidFill>
                  <a:schemeClr val="tx1"/>
                </a:solidFill>
              </a:rPr>
              <a:t>（２）自走化のポイント　　</a:t>
            </a:r>
            <a:endParaRPr lang="en-US" altLang="ja-JP" sz="1100" dirty="0">
              <a:solidFill>
                <a:schemeClr val="tx1"/>
              </a:solidFill>
            </a:endParaRPr>
          </a:p>
          <a:p>
            <a:r>
              <a:rPr lang="ja-JP" altLang="en-US" sz="1100" dirty="0">
                <a:solidFill>
                  <a:schemeClr val="tx1"/>
                </a:solidFill>
              </a:rPr>
              <a:t>　造成商品を</a:t>
            </a:r>
            <a:r>
              <a:rPr lang="en-US" altLang="ja-JP" sz="1100" dirty="0">
                <a:solidFill>
                  <a:schemeClr val="tx1"/>
                </a:solidFill>
              </a:rPr>
              <a:t>OTA</a:t>
            </a:r>
            <a:r>
              <a:rPr lang="ja-JP" altLang="en-US" sz="1100" dirty="0">
                <a:solidFill>
                  <a:schemeClr val="tx1"/>
                </a:solidFill>
              </a:rPr>
              <a:t>で販売する。</a:t>
            </a:r>
            <a:endParaRPr lang="en-US" altLang="ja-JP" sz="1100" dirty="0">
              <a:solidFill>
                <a:schemeClr val="tx1"/>
              </a:solidFill>
            </a:endParaRPr>
          </a:p>
          <a:p>
            <a:r>
              <a:rPr lang="ja-JP" altLang="en-US" sz="1100" dirty="0">
                <a:solidFill>
                  <a:schemeClr val="tx1"/>
                </a:solidFill>
              </a:rPr>
              <a:t>　協議会で旅行業の資格取得をし、自社　</a:t>
            </a:r>
            <a:endParaRPr lang="en-US" altLang="ja-JP" sz="1100" dirty="0">
              <a:solidFill>
                <a:schemeClr val="tx1"/>
              </a:solidFill>
            </a:endParaRPr>
          </a:p>
          <a:p>
            <a:r>
              <a:rPr lang="ja-JP" altLang="en-US" sz="1100" dirty="0">
                <a:solidFill>
                  <a:schemeClr val="tx1"/>
                </a:solidFill>
              </a:rPr>
              <a:t>　サイト等で販売し、収入増を図る。</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（３）中長期の展望</a:t>
            </a:r>
            <a:endParaRPr lang="en-US" altLang="ja-JP" sz="1100" dirty="0">
              <a:solidFill>
                <a:schemeClr val="tx1"/>
              </a:solidFill>
            </a:endParaRPr>
          </a:p>
          <a:p>
            <a:r>
              <a:rPr lang="ja-JP" altLang="en-US" sz="1100" dirty="0">
                <a:solidFill>
                  <a:schemeClr val="tx1"/>
                </a:solidFill>
              </a:rPr>
              <a:t>　当エリアに　おけるアウトドアコンテンツ</a:t>
            </a:r>
            <a:endParaRPr lang="en-US" altLang="ja-JP" sz="1100" dirty="0">
              <a:solidFill>
                <a:schemeClr val="tx1"/>
              </a:solidFill>
            </a:endParaRPr>
          </a:p>
          <a:p>
            <a:r>
              <a:rPr lang="ja-JP" altLang="en-US" sz="1100" dirty="0">
                <a:solidFill>
                  <a:schemeClr val="tx1"/>
                </a:solidFill>
              </a:rPr>
              <a:t>　の認知度を高め、ガイドのレベルアップ　</a:t>
            </a:r>
            <a:endParaRPr lang="en-US" altLang="ja-JP" sz="1100" dirty="0">
              <a:solidFill>
                <a:schemeClr val="tx1"/>
              </a:solidFill>
            </a:endParaRPr>
          </a:p>
          <a:p>
            <a:r>
              <a:rPr lang="ja-JP" altLang="en-US" sz="1100" dirty="0">
                <a:solidFill>
                  <a:schemeClr val="tx1"/>
                </a:solidFill>
              </a:rPr>
              <a:t>　を図り高付加価値化を進めていく。</a:t>
            </a:r>
            <a:endParaRPr lang="en-US" altLang="ja-JP" sz="1100" dirty="0">
              <a:solidFill>
                <a:schemeClr val="tx1"/>
              </a:solidFill>
            </a:endParaRPr>
          </a:p>
        </p:txBody>
      </p:sp>
      <p:sp>
        <p:nvSpPr>
          <p:cNvPr id="24" name="角丸四角形 23"/>
          <p:cNvSpPr/>
          <p:nvPr/>
        </p:nvSpPr>
        <p:spPr>
          <a:xfrm>
            <a:off x="5796136" y="547755"/>
            <a:ext cx="3150542" cy="289441"/>
          </a:xfrm>
          <a:prstGeom prst="roundRect">
            <a:avLst/>
          </a:prstGeom>
          <a:solidFill>
            <a:srgbClr val="99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ja-JP" altLang="en-US" sz="1100">
                <a:solidFill>
                  <a:schemeClr val="tx1"/>
                </a:solidFill>
                <a:latin typeface="HG丸ｺﾞｼｯｸM-PRO" panose="020F0600000000000000" pitchFamily="50" charset="-128"/>
                <a:ea typeface="HG丸ｺﾞｼｯｸM-PRO" panose="020F0600000000000000" pitchFamily="50" charset="-128"/>
              </a:rPr>
              <a:t>事務局名：■空港周辺アウトドア推進協議会</a:t>
            </a:r>
          </a:p>
        </p:txBody>
      </p:sp>
      <p:sp>
        <p:nvSpPr>
          <p:cNvPr id="4" name="テキスト ボックス 3"/>
          <p:cNvSpPr txBox="1"/>
          <p:nvPr/>
        </p:nvSpPr>
        <p:spPr>
          <a:xfrm>
            <a:off x="302280" y="3877599"/>
            <a:ext cx="3134783" cy="415498"/>
          </a:xfrm>
          <a:prstGeom prst="rect">
            <a:avLst/>
          </a:prstGeom>
          <a:noFill/>
        </p:spPr>
        <p:txBody>
          <a:bodyPr wrap="square" rtlCol="0">
            <a:spAutoFit/>
          </a:bodyPr>
          <a:lstStyle/>
          <a:p>
            <a:r>
              <a:rPr kumimoji="1" lang="ja-JP" altLang="en-US" sz="1050"/>
              <a:t>　　　　　　　　　　　　</a:t>
            </a:r>
            <a:endParaRPr kumimoji="1" lang="en-US" altLang="ja-JP" sz="1050"/>
          </a:p>
          <a:p>
            <a:endParaRPr lang="en-US" altLang="ja-JP" sz="1050"/>
          </a:p>
        </p:txBody>
      </p:sp>
      <p:sp>
        <p:nvSpPr>
          <p:cNvPr id="3" name="正方形/長方形 2">
            <a:extLst>
              <a:ext uri="{FF2B5EF4-FFF2-40B4-BE49-F238E27FC236}">
                <a16:creationId xmlns:a16="http://schemas.microsoft.com/office/drawing/2014/main" id="{D4616BC0-BABB-470B-8CFA-C6C6E661F8FE}"/>
              </a:ext>
            </a:extLst>
          </p:cNvPr>
          <p:cNvSpPr/>
          <p:nvPr/>
        </p:nvSpPr>
        <p:spPr>
          <a:xfrm>
            <a:off x="302280" y="116632"/>
            <a:ext cx="1749440" cy="357927"/>
          </a:xfrm>
          <a:prstGeom prst="rect">
            <a:avLst/>
          </a:prstGeom>
          <a:solidFill>
            <a:schemeClr val="accent6">
              <a:lumMod val="60000"/>
              <a:lumOff val="4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t>事業概要書</a:t>
            </a:r>
          </a:p>
        </p:txBody>
      </p:sp>
      <p:sp>
        <p:nvSpPr>
          <p:cNvPr id="5" name="正方形/長方形 4">
            <a:extLst>
              <a:ext uri="{FF2B5EF4-FFF2-40B4-BE49-F238E27FC236}">
                <a16:creationId xmlns:a16="http://schemas.microsoft.com/office/drawing/2014/main" id="{734E9DB8-855B-4E8F-88DE-1A54333A0CED}"/>
              </a:ext>
            </a:extLst>
          </p:cNvPr>
          <p:cNvSpPr/>
          <p:nvPr/>
        </p:nvSpPr>
        <p:spPr>
          <a:xfrm>
            <a:off x="302280" y="548680"/>
            <a:ext cx="1749440" cy="2641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a:t>記入例</a:t>
            </a:r>
          </a:p>
        </p:txBody>
      </p:sp>
      <p:sp>
        <p:nvSpPr>
          <p:cNvPr id="17" name="テキスト ボックス 16">
            <a:extLst>
              <a:ext uri="{FF2B5EF4-FFF2-40B4-BE49-F238E27FC236}">
                <a16:creationId xmlns:a16="http://schemas.microsoft.com/office/drawing/2014/main" id="{74DF8FC4-38CE-4F89-BDB3-90AEBF427C3F}"/>
              </a:ext>
            </a:extLst>
          </p:cNvPr>
          <p:cNvSpPr txBox="1"/>
          <p:nvPr/>
        </p:nvSpPr>
        <p:spPr>
          <a:xfrm>
            <a:off x="403137" y="3877599"/>
            <a:ext cx="2872719" cy="2516073"/>
          </a:xfrm>
          <a:prstGeom prst="rect">
            <a:avLst/>
          </a:prstGeom>
          <a:noFill/>
        </p:spPr>
        <p:txBody>
          <a:bodyPr wrap="square" rtlCol="0">
            <a:spAutoFit/>
          </a:bodyPr>
          <a:lstStyle/>
          <a:p>
            <a:r>
              <a:rPr kumimoji="1" lang="ja-JP" altLang="en-US" sz="1050"/>
              <a:t>月　　　　　手段　　　　　　　　　　　目的　　　　　　　　　　</a:t>
            </a:r>
            <a:endParaRPr kumimoji="1" lang="en-US" altLang="ja-JP" sz="1050"/>
          </a:p>
          <a:p>
            <a:endParaRPr lang="en-US" altLang="ja-JP" sz="1050"/>
          </a:p>
          <a:p>
            <a:r>
              <a:rPr lang="ja-JP" altLang="en-US" sz="1050"/>
              <a:t>●月　　商品の洗い出し　　実態把握　　</a:t>
            </a:r>
            <a:endParaRPr lang="en-US" altLang="ja-JP" sz="1050"/>
          </a:p>
          <a:p>
            <a:endParaRPr lang="en-US" altLang="ja-JP" sz="1050"/>
          </a:p>
          <a:p>
            <a:r>
              <a:rPr lang="ja-JP" altLang="en-US" sz="1050"/>
              <a:t>●月　　現地視察　　　　　　３つの自治体共有　　　　　</a:t>
            </a:r>
            <a:endParaRPr lang="en-US" altLang="ja-JP" sz="1050"/>
          </a:p>
          <a:p>
            <a:endParaRPr lang="en-US" altLang="ja-JP" sz="1050"/>
          </a:p>
          <a:p>
            <a:r>
              <a:rPr lang="ja-JP" altLang="en-US" sz="1050"/>
              <a:t>●月　　専門家講習　　　　安全基準リスク管理　　　　　</a:t>
            </a:r>
            <a:endParaRPr lang="en-US" altLang="ja-JP" sz="1050"/>
          </a:p>
          <a:p>
            <a:endParaRPr lang="en-US" altLang="ja-JP" sz="1050"/>
          </a:p>
          <a:p>
            <a:r>
              <a:rPr lang="ja-JP" altLang="en-US" sz="1050"/>
              <a:t>●月　　商品の実証販売　　調査分析</a:t>
            </a:r>
            <a:endParaRPr lang="en-US" altLang="ja-JP" sz="1050"/>
          </a:p>
          <a:p>
            <a:endParaRPr lang="en-US" altLang="ja-JP" sz="1050"/>
          </a:p>
          <a:p>
            <a:r>
              <a:rPr lang="ja-JP" altLang="en-US" sz="1050"/>
              <a:t>●月　　商談会、イベント　　セールス　　　　　　　　　　　　　　　　　</a:t>
            </a:r>
            <a:endParaRPr lang="en-US" altLang="ja-JP" sz="1050"/>
          </a:p>
          <a:p>
            <a:r>
              <a:rPr lang="ja-JP" altLang="en-US" sz="1050"/>
              <a:t>　　　　　</a:t>
            </a:r>
            <a:endParaRPr lang="en-US" altLang="ja-JP" sz="1050"/>
          </a:p>
          <a:p>
            <a:r>
              <a:rPr lang="ja-JP" altLang="en-US" sz="1050"/>
              <a:t>●月　　セミナー開催　　　　地元での気運醸成　</a:t>
            </a:r>
            <a:endParaRPr lang="en-US" altLang="ja-JP" sz="1050"/>
          </a:p>
          <a:p>
            <a:endParaRPr lang="en-US" altLang="ja-JP" sz="1050"/>
          </a:p>
          <a:p>
            <a:endParaRPr kumimoji="1" lang="ja-JP" altLang="en-US" sz="1050"/>
          </a:p>
        </p:txBody>
      </p:sp>
      <p:sp>
        <p:nvSpPr>
          <p:cNvPr id="20" name="テキスト ボックス 19">
            <a:extLst>
              <a:ext uri="{FF2B5EF4-FFF2-40B4-BE49-F238E27FC236}">
                <a16:creationId xmlns:a16="http://schemas.microsoft.com/office/drawing/2014/main" id="{CCEAECAC-3639-4BD3-9F4D-B55AE0DCA265}"/>
              </a:ext>
            </a:extLst>
          </p:cNvPr>
          <p:cNvSpPr txBox="1"/>
          <p:nvPr/>
        </p:nvSpPr>
        <p:spPr>
          <a:xfrm>
            <a:off x="611560" y="6095036"/>
            <a:ext cx="2664295" cy="461665"/>
          </a:xfrm>
          <a:prstGeom prst="rect">
            <a:avLst/>
          </a:prstGeom>
          <a:noFill/>
        </p:spPr>
        <p:txBody>
          <a:bodyPr wrap="square">
            <a:spAutoFit/>
          </a:bodyPr>
          <a:lstStyle/>
          <a:p>
            <a:r>
              <a:rPr lang="en-US" altLang="ja-JP" sz="1200">
                <a:solidFill>
                  <a:srgbClr val="FF0000"/>
                </a:solidFill>
              </a:rPr>
              <a:t>※</a:t>
            </a:r>
            <a:r>
              <a:rPr lang="ja-JP" altLang="en-US" sz="1200">
                <a:solidFill>
                  <a:srgbClr val="FF0000"/>
                </a:solidFill>
              </a:rPr>
              <a:t>パンフ・ＨＰ等を作って終わりでは、目的を達成したとはなりません。</a:t>
            </a:r>
          </a:p>
        </p:txBody>
      </p:sp>
      <p:sp>
        <p:nvSpPr>
          <p:cNvPr id="16" name="テキスト ボックス 15">
            <a:extLst>
              <a:ext uri="{FF2B5EF4-FFF2-40B4-BE49-F238E27FC236}">
                <a16:creationId xmlns:a16="http://schemas.microsoft.com/office/drawing/2014/main" id="{8DF4570D-81F8-4EB4-A317-E59DF00D35AC}"/>
              </a:ext>
            </a:extLst>
          </p:cNvPr>
          <p:cNvSpPr txBox="1"/>
          <p:nvPr/>
        </p:nvSpPr>
        <p:spPr>
          <a:xfrm>
            <a:off x="328707" y="1606138"/>
            <a:ext cx="2973576" cy="1384995"/>
          </a:xfrm>
          <a:prstGeom prst="rect">
            <a:avLst/>
          </a:prstGeom>
          <a:noFill/>
        </p:spPr>
        <p:txBody>
          <a:bodyPr wrap="square">
            <a:spAutoFit/>
          </a:bodyPr>
          <a:lstStyle/>
          <a:p>
            <a:r>
              <a:rPr lang="ja-JP" altLang="en-US" sz="1200" dirty="0"/>
              <a:t>コロナ禍におけるアウトドア志向等が、Ａ社のデータに示されており、欧米豪からの訪日外国人の誘致を目指すことに取り組む。</a:t>
            </a:r>
            <a:endParaRPr lang="en-US" altLang="ja-JP" sz="1200" dirty="0"/>
          </a:p>
          <a:p>
            <a:r>
              <a:rPr lang="ja-JP" altLang="en-US" sz="1200" dirty="0"/>
              <a:t>域内で新規の就業を目指す事業者の育成が課題である。昨年度事業の結果を踏まえ、造成商品を改善し、プログラムの磨き上げを図り、実証販売から自走化を目指したい。</a:t>
            </a:r>
          </a:p>
        </p:txBody>
      </p:sp>
      <p:cxnSp>
        <p:nvCxnSpPr>
          <p:cNvPr id="7" name="直線コネクタ 6">
            <a:extLst>
              <a:ext uri="{FF2B5EF4-FFF2-40B4-BE49-F238E27FC236}">
                <a16:creationId xmlns:a16="http://schemas.microsoft.com/office/drawing/2014/main" id="{7869629F-4F9A-4365-816B-C10934F5EB90}"/>
              </a:ext>
            </a:extLst>
          </p:cNvPr>
          <p:cNvCxnSpPr/>
          <p:nvPr/>
        </p:nvCxnSpPr>
        <p:spPr>
          <a:xfrm>
            <a:off x="899592" y="3877599"/>
            <a:ext cx="0" cy="2217437"/>
          </a:xfrm>
          <a:prstGeom prst="line">
            <a:avLst/>
          </a:prstGeom>
        </p:spPr>
        <p:style>
          <a:lnRef idx="1">
            <a:schemeClr val="accent1"/>
          </a:lnRef>
          <a:fillRef idx="0">
            <a:schemeClr val="accent1"/>
          </a:fillRef>
          <a:effectRef idx="0">
            <a:schemeClr val="accent1"/>
          </a:effectRef>
          <a:fontRef idx="minor">
            <a:schemeClr val="tx1"/>
          </a:fontRef>
        </p:style>
      </p:cxnSp>
      <p:pic>
        <p:nvPicPr>
          <p:cNvPr id="8" name="図 7">
            <a:extLst>
              <a:ext uri="{FF2B5EF4-FFF2-40B4-BE49-F238E27FC236}">
                <a16:creationId xmlns:a16="http://schemas.microsoft.com/office/drawing/2014/main" id="{F2741CA1-EB8D-4C1A-972C-18D347F1E7D1}"/>
              </a:ext>
            </a:extLst>
          </p:cNvPr>
          <p:cNvPicPr>
            <a:picLocks noChangeAspect="1"/>
          </p:cNvPicPr>
          <p:nvPr/>
        </p:nvPicPr>
        <p:blipFill>
          <a:blip r:embed="rId3"/>
          <a:stretch>
            <a:fillRect/>
          </a:stretch>
        </p:blipFill>
        <p:spPr>
          <a:xfrm>
            <a:off x="1913214" y="3869803"/>
            <a:ext cx="12193" cy="2225233"/>
          </a:xfrm>
          <a:prstGeom prst="rect">
            <a:avLst/>
          </a:prstGeom>
        </p:spPr>
      </p:pic>
      <p:cxnSp>
        <p:nvCxnSpPr>
          <p:cNvPr id="10" name="直線コネクタ 9">
            <a:extLst>
              <a:ext uri="{FF2B5EF4-FFF2-40B4-BE49-F238E27FC236}">
                <a16:creationId xmlns:a16="http://schemas.microsoft.com/office/drawing/2014/main" id="{36C32BB1-BBE7-4C06-A4C3-C9290F331195}"/>
              </a:ext>
            </a:extLst>
          </p:cNvPr>
          <p:cNvCxnSpPr/>
          <p:nvPr/>
        </p:nvCxnSpPr>
        <p:spPr>
          <a:xfrm>
            <a:off x="467544" y="4085348"/>
            <a:ext cx="2592288"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角丸四角形 1">
            <a:extLst>
              <a:ext uri="{FF2B5EF4-FFF2-40B4-BE49-F238E27FC236}">
                <a16:creationId xmlns:a16="http://schemas.microsoft.com/office/drawing/2014/main" id="{37EAEB39-8278-9692-5438-5925C4FD1F88}"/>
              </a:ext>
            </a:extLst>
          </p:cNvPr>
          <p:cNvSpPr/>
          <p:nvPr/>
        </p:nvSpPr>
        <p:spPr>
          <a:xfrm>
            <a:off x="2549357" y="549084"/>
            <a:ext cx="1228164" cy="289442"/>
          </a:xfrm>
          <a:prstGeom prst="roundRect">
            <a:avLst>
              <a:gd name="adj" fmla="val 6841"/>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rPr>
              <a:t>　　　　　年目事業</a:t>
            </a:r>
            <a:endParaRPr kumimoji="1" lang="en-US" altLang="ja-JP" sz="1100" dirty="0">
              <a:solidFill>
                <a:schemeClr val="tx1"/>
              </a:solidFill>
            </a:endParaRPr>
          </a:p>
          <a:p>
            <a:endParaRPr kumimoji="1" lang="ja-JP" altLang="en-US" sz="900" dirty="0">
              <a:solidFill>
                <a:schemeClr val="tx1"/>
              </a:solidFill>
            </a:endParaRPr>
          </a:p>
        </p:txBody>
      </p:sp>
    </p:spTree>
    <p:extLst>
      <p:ext uri="{BB962C8B-B14F-4D97-AF65-F5344CB8AC3E}">
        <p14:creationId xmlns:p14="http://schemas.microsoft.com/office/powerpoint/2010/main" val="10164065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5bdb261-0c41-4bca-bb03-e05ccf61b7be">
      <Terms xmlns="http://schemas.microsoft.com/office/infopath/2007/PartnerControls"/>
    </lcf76f155ced4ddcb4097134ff3c332f>
    <TaxCatchAll xmlns="0247cc9f-1903-4cf7-b71b-1aa1bbe4524e" xsi:nil="true"/>
    <_Flow_SignoffStatus xmlns="75bdb261-0c41-4bca-bb03-e05ccf61b7b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58A7A514630134CAB860B241805FEAB" ma:contentTypeVersion="18" ma:contentTypeDescription="新しいドキュメントを作成します。" ma:contentTypeScope="" ma:versionID="38f2dce2f3f4e647cf19fb49accc3ff7">
  <xsd:schema xmlns:xsd="http://www.w3.org/2001/XMLSchema" xmlns:xs="http://www.w3.org/2001/XMLSchema" xmlns:p="http://schemas.microsoft.com/office/2006/metadata/properties" xmlns:ns2="75bdb261-0c41-4bca-bb03-e05ccf61b7be" xmlns:ns3="0247cc9f-1903-4cf7-b71b-1aa1bbe4524e" targetNamespace="http://schemas.microsoft.com/office/2006/metadata/properties" ma:root="true" ma:fieldsID="a47548aa0154600822fbec995fa82934" ns2:_="" ns3:_="">
    <xsd:import namespace="75bdb261-0c41-4bca-bb03-e05ccf61b7be"/>
    <xsd:import namespace="0247cc9f-1903-4cf7-b71b-1aa1bbe4524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bdb261-0c41-4bca-bb03-e05ccf61b7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08e401b3-aee7-436b-bbcb-e95608979ad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Flow_SignoffStatus" ma:index="22" nillable="true" ma:displayName="承認の状態" ma:internalName="_x627f__x8a8d__x306e__x72b6__x614b_">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7cc9f-1903-4cf7-b71b-1aa1bbe4524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c885e440-6fb3-4ca8-a0f6-537407c90b83}" ma:internalName="TaxCatchAll" ma:showField="CatchAllData" ma:web="0247cc9f-1903-4cf7-b71b-1aa1bbe452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2C7651-5745-4241-8D3B-876519EEF732}">
  <ds:schemaRefs>
    <ds:schemaRef ds:uri="http://schemas.microsoft.com/sharepoint/v3/contenttype/forms"/>
  </ds:schemaRefs>
</ds:datastoreItem>
</file>

<file path=customXml/itemProps2.xml><?xml version="1.0" encoding="utf-8"?>
<ds:datastoreItem xmlns:ds="http://schemas.openxmlformats.org/officeDocument/2006/customXml" ds:itemID="{FB8037E2-287F-4AC1-8A3A-D9D10E68F888}">
  <ds:schemaRefs>
    <ds:schemaRef ds:uri="http://purl.org/dc/terms/"/>
    <ds:schemaRef ds:uri="http://schemas.microsoft.com/office/infopath/2007/PartnerControls"/>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purl.org/dc/dcmitype/"/>
    <ds:schemaRef ds:uri="http://www.w3.org/XML/1998/namespace"/>
    <ds:schemaRef ds:uri="0247cc9f-1903-4cf7-b71b-1aa1bbe4524e"/>
    <ds:schemaRef ds:uri="75bdb261-0c41-4bca-bb03-e05ccf61b7be"/>
  </ds:schemaRefs>
</ds:datastoreItem>
</file>

<file path=customXml/itemProps3.xml><?xml version="1.0" encoding="utf-8"?>
<ds:datastoreItem xmlns:ds="http://schemas.openxmlformats.org/officeDocument/2006/customXml" ds:itemID="{F4A06EA3-36B3-4206-A76F-EBF799B341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bdb261-0c41-4bca-bb03-e05ccf61b7be"/>
    <ds:schemaRef ds:uri="0247cc9f-1903-4cf7-b71b-1aa1bbe452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TotalTime>
  <Words>888</Words>
  <Application>Microsoft Office PowerPoint</Application>
  <PresentationFormat>画面に合わせる (4:3)</PresentationFormat>
  <Paragraphs>197</Paragraphs>
  <Slides>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HG丸ｺﾞｼｯｸM-PRO</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観光産業から見る 北海道の未来</dc:title>
  <dc:creator>10395148</dc:creator>
  <cp:lastModifiedBy>三浦 晶代</cp:lastModifiedBy>
  <cp:revision>1</cp:revision>
  <cp:lastPrinted>2024-04-03T06:57:15Z</cp:lastPrinted>
  <dcterms:created xsi:type="dcterms:W3CDTF">2014-06-02T02:56:06Z</dcterms:created>
  <dcterms:modified xsi:type="dcterms:W3CDTF">2024-04-09T08:05:04Z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0x010100658A7A514630134CAB860B241805FEAB</vt:lpwstr>
  </property>
  <property fmtid="{D5CDD505-2E9C-101B-9397-08002B2CF9AE}" pid="3" name="MediaServiceImageTags">
    <vt:lpwstr/>
  </property>
</Properties>
</file>