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56" r:id="rId5"/>
    <p:sldId id="275" r:id="rId6"/>
    <p:sldId id="258" r:id="rId7"/>
    <p:sldId id="274" r:id="rId8"/>
    <p:sldId id="307" r:id="rId9"/>
    <p:sldId id="260" r:id="rId10"/>
    <p:sldId id="261" r:id="rId11"/>
    <p:sldId id="297" r:id="rId12"/>
    <p:sldId id="262" r:id="rId13"/>
    <p:sldId id="263" r:id="rId14"/>
    <p:sldId id="265" r:id="rId15"/>
    <p:sldId id="264" r:id="rId16"/>
    <p:sldId id="266" r:id="rId17"/>
    <p:sldId id="301" r:id="rId18"/>
    <p:sldId id="267" r:id="rId19"/>
    <p:sldId id="270" r:id="rId20"/>
    <p:sldId id="271" r:id="rId21"/>
    <p:sldId id="308" r:id="rId22"/>
    <p:sldId id="302" r:id="rId23"/>
    <p:sldId id="303" r:id="rId24"/>
    <p:sldId id="304" r:id="rId25"/>
    <p:sldId id="306" r:id="rId26"/>
    <p:sldId id="272" r:id="rId27"/>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FFCC"/>
    <a:srgbClr val="CCD2D8"/>
    <a:srgbClr val="E7EA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40D41C-C17D-FD9F-DFA4-43D8D1EF8F54}" v="5" dt="2026-07-02T04:17:29.883"/>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68"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6317F33F-0BFE-4ABB-994F-796A0D5BC854}" type="datetimeFigureOut">
              <a:rPr kumimoji="1" lang="ja-JP" altLang="en-US" smtClean="0"/>
              <a:t>2026/9/25</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CF05D62D-B104-4353-B35F-84AF51A45CB0}" type="slidenum">
              <a:rPr kumimoji="1" lang="ja-JP" altLang="en-US" smtClean="0"/>
              <a:t>‹#›</a:t>
            </a:fld>
            <a:endParaRPr kumimoji="1" lang="ja-JP" altLang="en-US"/>
          </a:p>
        </p:txBody>
      </p:sp>
    </p:spTree>
    <p:extLst>
      <p:ext uri="{BB962C8B-B14F-4D97-AF65-F5344CB8AC3E}">
        <p14:creationId xmlns:p14="http://schemas.microsoft.com/office/powerpoint/2010/main" val="357009176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F05D62D-B104-4353-B35F-84AF51A45CB0}" type="slidenum">
              <a:rPr kumimoji="1" lang="ja-JP" altLang="en-US" smtClean="0"/>
              <a:t>5</a:t>
            </a:fld>
            <a:endParaRPr kumimoji="1" lang="ja-JP" altLang="en-US"/>
          </a:p>
        </p:txBody>
      </p:sp>
    </p:spTree>
    <p:extLst>
      <p:ext uri="{BB962C8B-B14F-4D97-AF65-F5344CB8AC3E}">
        <p14:creationId xmlns:p14="http://schemas.microsoft.com/office/powerpoint/2010/main" val="996543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F05D62D-B104-4353-B35F-84AF51A45CB0}" type="slidenum">
              <a:rPr kumimoji="1" lang="ja-JP" altLang="en-US" smtClean="0"/>
              <a:t>7</a:t>
            </a:fld>
            <a:endParaRPr kumimoji="1" lang="ja-JP" altLang="en-US"/>
          </a:p>
        </p:txBody>
      </p:sp>
    </p:spTree>
    <p:extLst>
      <p:ext uri="{BB962C8B-B14F-4D97-AF65-F5344CB8AC3E}">
        <p14:creationId xmlns:p14="http://schemas.microsoft.com/office/powerpoint/2010/main" val="2164036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05D62D-B104-4353-B35F-84AF51A45CB0}"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588104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F05D62D-B104-4353-B35F-84AF51A45CB0}" type="slidenum">
              <a:rPr kumimoji="1" lang="ja-JP" altLang="en-US" smtClean="0"/>
              <a:t>14</a:t>
            </a:fld>
            <a:endParaRPr kumimoji="1" lang="ja-JP" altLang="en-US"/>
          </a:p>
        </p:txBody>
      </p:sp>
    </p:spTree>
    <p:extLst>
      <p:ext uri="{BB962C8B-B14F-4D97-AF65-F5344CB8AC3E}">
        <p14:creationId xmlns:p14="http://schemas.microsoft.com/office/powerpoint/2010/main" val="3880332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B797C6-40FC-321C-B608-F21DAA695CE0}"/>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B9A17AF3-44EC-6466-0B92-9A2D5A9FC2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75E82AD-5CBF-7BBF-FB2B-6D2C55AE0EA5}"/>
              </a:ext>
            </a:extLst>
          </p:cNvPr>
          <p:cNvSpPr>
            <a:spLocks noGrp="1"/>
          </p:cNvSpPr>
          <p:nvPr>
            <p:ph type="dt" sz="half" idx="10"/>
          </p:nvPr>
        </p:nvSpPr>
        <p:spPr/>
        <p:txBody>
          <a:bodyPr/>
          <a:lstStyle/>
          <a:p>
            <a:fld id="{1F31BEAA-2E4A-49C4-8A46-9E6A6B17B7F3}" type="datetime1">
              <a:rPr kumimoji="1" lang="ja-JP" altLang="en-US" smtClean="0"/>
              <a:t>2026/9/25</a:t>
            </a:fld>
            <a:endParaRPr kumimoji="1" lang="ja-JP" altLang="en-US"/>
          </a:p>
        </p:txBody>
      </p:sp>
      <p:sp>
        <p:nvSpPr>
          <p:cNvPr id="5" name="フッター プレースホルダー 4">
            <a:extLst>
              <a:ext uri="{FF2B5EF4-FFF2-40B4-BE49-F238E27FC236}">
                <a16:creationId xmlns:a16="http://schemas.microsoft.com/office/drawing/2014/main" id="{EBB96349-5163-C49F-C48D-B495A546C01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85FF326-10C3-6BC3-07F6-F1530D66E89D}"/>
              </a:ext>
            </a:extLst>
          </p:cNvPr>
          <p:cNvSpPr>
            <a:spLocks noGrp="1"/>
          </p:cNvSpPr>
          <p:nvPr>
            <p:ph type="sldNum" sz="quarter" idx="12"/>
          </p:nvPr>
        </p:nvSpPr>
        <p:spPr/>
        <p:txBody>
          <a:bodyPr/>
          <a:lstStyle/>
          <a:p>
            <a:fld id="{8EAB90E1-8A1E-4CDD-A83B-8AFD55E4F56C}" type="slidenum">
              <a:rPr kumimoji="1" lang="ja-JP" altLang="en-US" smtClean="0"/>
              <a:t>‹#›</a:t>
            </a:fld>
            <a:endParaRPr kumimoji="1" lang="ja-JP" altLang="en-US"/>
          </a:p>
        </p:txBody>
      </p:sp>
    </p:spTree>
    <p:extLst>
      <p:ext uri="{BB962C8B-B14F-4D97-AF65-F5344CB8AC3E}">
        <p14:creationId xmlns:p14="http://schemas.microsoft.com/office/powerpoint/2010/main" val="669469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79F6EB-21CB-107E-0B68-61EC097235E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7058159-AAC0-2A22-DBCA-EC88915F7717}"/>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F63BB33-AE37-E7D0-9334-7DCA7ECCB93B}"/>
              </a:ext>
            </a:extLst>
          </p:cNvPr>
          <p:cNvSpPr>
            <a:spLocks noGrp="1"/>
          </p:cNvSpPr>
          <p:nvPr>
            <p:ph type="dt" sz="half" idx="10"/>
          </p:nvPr>
        </p:nvSpPr>
        <p:spPr/>
        <p:txBody>
          <a:bodyPr/>
          <a:lstStyle/>
          <a:p>
            <a:fld id="{8D9AB6FE-9AEF-492F-B776-E276E1D22BF9}" type="datetime1">
              <a:rPr kumimoji="1" lang="ja-JP" altLang="en-US" smtClean="0"/>
              <a:t>2026/9/25</a:t>
            </a:fld>
            <a:endParaRPr kumimoji="1" lang="ja-JP" altLang="en-US"/>
          </a:p>
        </p:txBody>
      </p:sp>
      <p:sp>
        <p:nvSpPr>
          <p:cNvPr id="5" name="フッター プレースホルダー 4">
            <a:extLst>
              <a:ext uri="{FF2B5EF4-FFF2-40B4-BE49-F238E27FC236}">
                <a16:creationId xmlns:a16="http://schemas.microsoft.com/office/drawing/2014/main" id="{49A2FA9C-7BA5-866E-52DF-2CF7D26D417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9ED2CB7-1550-E5D9-675D-0D919DE00884}"/>
              </a:ext>
            </a:extLst>
          </p:cNvPr>
          <p:cNvSpPr>
            <a:spLocks noGrp="1"/>
          </p:cNvSpPr>
          <p:nvPr>
            <p:ph type="sldNum" sz="quarter" idx="12"/>
          </p:nvPr>
        </p:nvSpPr>
        <p:spPr/>
        <p:txBody>
          <a:bodyPr/>
          <a:lstStyle/>
          <a:p>
            <a:fld id="{8EAB90E1-8A1E-4CDD-A83B-8AFD55E4F56C}" type="slidenum">
              <a:rPr kumimoji="1" lang="ja-JP" altLang="en-US" smtClean="0"/>
              <a:t>‹#›</a:t>
            </a:fld>
            <a:endParaRPr kumimoji="1" lang="ja-JP" altLang="en-US"/>
          </a:p>
        </p:txBody>
      </p:sp>
    </p:spTree>
    <p:extLst>
      <p:ext uri="{BB962C8B-B14F-4D97-AF65-F5344CB8AC3E}">
        <p14:creationId xmlns:p14="http://schemas.microsoft.com/office/powerpoint/2010/main" val="319064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7A7492-8872-8E1B-C8DF-5C45CE2A7F25}"/>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6C0B4DD-0B12-FF79-4958-5F41A261132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F7ECE15-0DC2-D852-2E1C-4085C65C045F}"/>
              </a:ext>
            </a:extLst>
          </p:cNvPr>
          <p:cNvSpPr>
            <a:spLocks noGrp="1"/>
          </p:cNvSpPr>
          <p:nvPr>
            <p:ph type="dt" sz="half" idx="10"/>
          </p:nvPr>
        </p:nvSpPr>
        <p:spPr/>
        <p:txBody>
          <a:bodyPr/>
          <a:lstStyle/>
          <a:p>
            <a:fld id="{B6BD97DB-8E71-4E1F-AACE-275FF3D6FABB}" type="datetime1">
              <a:rPr kumimoji="1" lang="ja-JP" altLang="en-US" smtClean="0"/>
              <a:t>2026/9/25</a:t>
            </a:fld>
            <a:endParaRPr kumimoji="1" lang="ja-JP" altLang="en-US"/>
          </a:p>
        </p:txBody>
      </p:sp>
      <p:sp>
        <p:nvSpPr>
          <p:cNvPr id="5" name="フッター プレースホルダー 4">
            <a:extLst>
              <a:ext uri="{FF2B5EF4-FFF2-40B4-BE49-F238E27FC236}">
                <a16:creationId xmlns:a16="http://schemas.microsoft.com/office/drawing/2014/main" id="{8311341B-F919-A7A3-2CE4-BABBFE74408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ABDC5AB-9DD5-70FE-1CB3-DD002FAE261B}"/>
              </a:ext>
            </a:extLst>
          </p:cNvPr>
          <p:cNvSpPr>
            <a:spLocks noGrp="1"/>
          </p:cNvSpPr>
          <p:nvPr>
            <p:ph type="sldNum" sz="quarter" idx="12"/>
          </p:nvPr>
        </p:nvSpPr>
        <p:spPr/>
        <p:txBody>
          <a:bodyPr/>
          <a:lstStyle/>
          <a:p>
            <a:fld id="{8EAB90E1-8A1E-4CDD-A83B-8AFD55E4F56C}" type="slidenum">
              <a:rPr kumimoji="1" lang="ja-JP" altLang="en-US" smtClean="0"/>
              <a:t>‹#›</a:t>
            </a:fld>
            <a:endParaRPr kumimoji="1" lang="ja-JP" altLang="en-US"/>
          </a:p>
        </p:txBody>
      </p:sp>
    </p:spTree>
    <p:extLst>
      <p:ext uri="{BB962C8B-B14F-4D97-AF65-F5344CB8AC3E}">
        <p14:creationId xmlns:p14="http://schemas.microsoft.com/office/powerpoint/2010/main" val="220695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1C3F89-B347-A87D-B335-00E7BD90441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48925E6-8657-A3C5-3484-BE4202C0E1D0}"/>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52D78D2-D004-EFC2-A422-A6A54D5E07A5}"/>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F2285B2-46D7-E74F-A501-C4C155B2BFA5}"/>
              </a:ext>
            </a:extLst>
          </p:cNvPr>
          <p:cNvSpPr>
            <a:spLocks noGrp="1"/>
          </p:cNvSpPr>
          <p:nvPr>
            <p:ph type="dt" sz="half" idx="10"/>
          </p:nvPr>
        </p:nvSpPr>
        <p:spPr/>
        <p:txBody>
          <a:bodyPr/>
          <a:lstStyle/>
          <a:p>
            <a:fld id="{9D5937A9-D8D5-4FD7-8A6F-89CB3D85D28C}" type="datetime1">
              <a:rPr kumimoji="1" lang="ja-JP" altLang="en-US" smtClean="0"/>
              <a:t>2026/9/25</a:t>
            </a:fld>
            <a:endParaRPr kumimoji="1" lang="ja-JP" altLang="en-US"/>
          </a:p>
        </p:txBody>
      </p:sp>
      <p:sp>
        <p:nvSpPr>
          <p:cNvPr id="6" name="フッター プレースホルダー 5">
            <a:extLst>
              <a:ext uri="{FF2B5EF4-FFF2-40B4-BE49-F238E27FC236}">
                <a16:creationId xmlns:a16="http://schemas.microsoft.com/office/drawing/2014/main" id="{16B162E6-A522-05C8-9D7B-0F629B32EC4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8B3EDE2-C926-6913-6359-E6112E30A17F}"/>
              </a:ext>
            </a:extLst>
          </p:cNvPr>
          <p:cNvSpPr>
            <a:spLocks noGrp="1"/>
          </p:cNvSpPr>
          <p:nvPr>
            <p:ph type="sldNum" sz="quarter" idx="12"/>
          </p:nvPr>
        </p:nvSpPr>
        <p:spPr/>
        <p:txBody>
          <a:bodyPr/>
          <a:lstStyle/>
          <a:p>
            <a:fld id="{8EAB90E1-8A1E-4CDD-A83B-8AFD55E4F56C}" type="slidenum">
              <a:rPr kumimoji="1" lang="ja-JP" altLang="en-US" smtClean="0"/>
              <a:t>‹#›</a:t>
            </a:fld>
            <a:endParaRPr kumimoji="1" lang="ja-JP" altLang="en-US"/>
          </a:p>
        </p:txBody>
      </p:sp>
    </p:spTree>
    <p:extLst>
      <p:ext uri="{BB962C8B-B14F-4D97-AF65-F5344CB8AC3E}">
        <p14:creationId xmlns:p14="http://schemas.microsoft.com/office/powerpoint/2010/main" val="424404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019E9AB-9AA1-330F-9A2D-4B0FAC26ADB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85C1129-AFC4-375E-CBA7-1CDC55B9A5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0B063299-77DA-B188-8BB2-F5CAA76B17EA}"/>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24DA2578-9B0F-90C5-4DEA-B9B09ADF5E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58A4A12-B8D0-F5BA-2D55-EAC7CE2867E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4B7577DE-13E8-4548-5F01-DC6F03F51BED}"/>
              </a:ext>
            </a:extLst>
          </p:cNvPr>
          <p:cNvSpPr>
            <a:spLocks noGrp="1"/>
          </p:cNvSpPr>
          <p:nvPr>
            <p:ph type="dt" sz="half" idx="10"/>
          </p:nvPr>
        </p:nvSpPr>
        <p:spPr/>
        <p:txBody>
          <a:bodyPr/>
          <a:lstStyle/>
          <a:p>
            <a:fld id="{E0879256-FCDA-4994-8855-2039F205C4B8}" type="datetime1">
              <a:rPr kumimoji="1" lang="ja-JP" altLang="en-US" smtClean="0"/>
              <a:t>2026/9/25</a:t>
            </a:fld>
            <a:endParaRPr kumimoji="1" lang="ja-JP" altLang="en-US"/>
          </a:p>
        </p:txBody>
      </p:sp>
      <p:sp>
        <p:nvSpPr>
          <p:cNvPr id="8" name="フッター プレースホルダー 7">
            <a:extLst>
              <a:ext uri="{FF2B5EF4-FFF2-40B4-BE49-F238E27FC236}">
                <a16:creationId xmlns:a16="http://schemas.microsoft.com/office/drawing/2014/main" id="{11ECF539-6256-04BE-9BC4-4DD8DCA3D42E}"/>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1BDE378-C473-565D-7481-FBEF9FB269E7}"/>
              </a:ext>
            </a:extLst>
          </p:cNvPr>
          <p:cNvSpPr>
            <a:spLocks noGrp="1"/>
          </p:cNvSpPr>
          <p:nvPr>
            <p:ph type="sldNum" sz="quarter" idx="12"/>
          </p:nvPr>
        </p:nvSpPr>
        <p:spPr/>
        <p:txBody>
          <a:bodyPr/>
          <a:lstStyle/>
          <a:p>
            <a:fld id="{8EAB90E1-8A1E-4CDD-A83B-8AFD55E4F56C}" type="slidenum">
              <a:rPr kumimoji="1" lang="ja-JP" altLang="en-US" smtClean="0"/>
              <a:t>‹#›</a:t>
            </a:fld>
            <a:endParaRPr kumimoji="1" lang="ja-JP" altLang="en-US"/>
          </a:p>
        </p:txBody>
      </p:sp>
    </p:spTree>
    <p:extLst>
      <p:ext uri="{BB962C8B-B14F-4D97-AF65-F5344CB8AC3E}">
        <p14:creationId xmlns:p14="http://schemas.microsoft.com/office/powerpoint/2010/main" val="1630062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1E61F5-E2DB-2271-6852-5540479EB9FE}"/>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80EB36D1-EEDC-F981-4C6A-923A654F71B7}"/>
              </a:ext>
            </a:extLst>
          </p:cNvPr>
          <p:cNvSpPr>
            <a:spLocks noGrp="1"/>
          </p:cNvSpPr>
          <p:nvPr>
            <p:ph type="dt" sz="half" idx="10"/>
          </p:nvPr>
        </p:nvSpPr>
        <p:spPr/>
        <p:txBody>
          <a:bodyPr/>
          <a:lstStyle/>
          <a:p>
            <a:fld id="{F3A54DBB-DB7C-436F-9AE3-5D4848AAB0F6}" type="datetime1">
              <a:rPr kumimoji="1" lang="ja-JP" altLang="en-US" smtClean="0"/>
              <a:t>2026/9/25</a:t>
            </a:fld>
            <a:endParaRPr kumimoji="1" lang="ja-JP" altLang="en-US"/>
          </a:p>
        </p:txBody>
      </p:sp>
      <p:sp>
        <p:nvSpPr>
          <p:cNvPr id="4" name="フッター プレースホルダー 3">
            <a:extLst>
              <a:ext uri="{FF2B5EF4-FFF2-40B4-BE49-F238E27FC236}">
                <a16:creationId xmlns:a16="http://schemas.microsoft.com/office/drawing/2014/main" id="{DB5F09B2-EDCA-2578-4187-14B06131E85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27AA10E-6CD8-E13F-CA68-308AD0AB0B2E}"/>
              </a:ext>
            </a:extLst>
          </p:cNvPr>
          <p:cNvSpPr>
            <a:spLocks noGrp="1"/>
          </p:cNvSpPr>
          <p:nvPr>
            <p:ph type="sldNum" sz="quarter" idx="12"/>
          </p:nvPr>
        </p:nvSpPr>
        <p:spPr/>
        <p:txBody>
          <a:bodyPr/>
          <a:lstStyle/>
          <a:p>
            <a:fld id="{8EAB90E1-8A1E-4CDD-A83B-8AFD55E4F56C}" type="slidenum">
              <a:rPr kumimoji="1" lang="ja-JP" altLang="en-US" smtClean="0"/>
              <a:t>‹#›</a:t>
            </a:fld>
            <a:endParaRPr kumimoji="1" lang="ja-JP" altLang="en-US"/>
          </a:p>
        </p:txBody>
      </p:sp>
    </p:spTree>
    <p:extLst>
      <p:ext uri="{BB962C8B-B14F-4D97-AF65-F5344CB8AC3E}">
        <p14:creationId xmlns:p14="http://schemas.microsoft.com/office/powerpoint/2010/main" val="3002923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1B83924-16ED-56A1-A426-8D29EF3E09C9}"/>
              </a:ext>
            </a:extLst>
          </p:cNvPr>
          <p:cNvSpPr>
            <a:spLocks noGrp="1"/>
          </p:cNvSpPr>
          <p:nvPr>
            <p:ph type="dt" sz="half" idx="10"/>
          </p:nvPr>
        </p:nvSpPr>
        <p:spPr/>
        <p:txBody>
          <a:bodyPr/>
          <a:lstStyle/>
          <a:p>
            <a:fld id="{79C081C7-96E4-476D-8147-4A27D54E10F0}" type="datetime1">
              <a:rPr kumimoji="1" lang="ja-JP" altLang="en-US" smtClean="0"/>
              <a:t>2026/9/25</a:t>
            </a:fld>
            <a:endParaRPr kumimoji="1" lang="ja-JP" altLang="en-US"/>
          </a:p>
        </p:txBody>
      </p:sp>
      <p:sp>
        <p:nvSpPr>
          <p:cNvPr id="3" name="フッター プレースホルダー 2">
            <a:extLst>
              <a:ext uri="{FF2B5EF4-FFF2-40B4-BE49-F238E27FC236}">
                <a16:creationId xmlns:a16="http://schemas.microsoft.com/office/drawing/2014/main" id="{2E2AB121-A28D-228D-ED0F-A158D4C3D3D8}"/>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F08EBDB-7AC2-630F-6B9A-9471F981E3CC}"/>
              </a:ext>
            </a:extLst>
          </p:cNvPr>
          <p:cNvSpPr>
            <a:spLocks noGrp="1"/>
          </p:cNvSpPr>
          <p:nvPr>
            <p:ph type="sldNum" sz="quarter" idx="12"/>
          </p:nvPr>
        </p:nvSpPr>
        <p:spPr/>
        <p:txBody>
          <a:bodyPr/>
          <a:lstStyle/>
          <a:p>
            <a:fld id="{8EAB90E1-8A1E-4CDD-A83B-8AFD55E4F56C}" type="slidenum">
              <a:rPr kumimoji="1" lang="ja-JP" altLang="en-US" smtClean="0"/>
              <a:t>‹#›</a:t>
            </a:fld>
            <a:endParaRPr kumimoji="1" lang="ja-JP" altLang="en-US"/>
          </a:p>
        </p:txBody>
      </p:sp>
    </p:spTree>
    <p:extLst>
      <p:ext uri="{BB962C8B-B14F-4D97-AF65-F5344CB8AC3E}">
        <p14:creationId xmlns:p14="http://schemas.microsoft.com/office/powerpoint/2010/main" val="684475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3C50D3-D009-BB45-90A7-0EF7B50B775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F2430EE-EC2B-6E15-A8DB-AE1F7C679D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98697A9F-4078-262F-A90B-C3D66BD0CC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F9098A5-FDA1-AE91-8E57-8E2A7ED9E721}"/>
              </a:ext>
            </a:extLst>
          </p:cNvPr>
          <p:cNvSpPr>
            <a:spLocks noGrp="1"/>
          </p:cNvSpPr>
          <p:nvPr>
            <p:ph type="dt" sz="half" idx="10"/>
          </p:nvPr>
        </p:nvSpPr>
        <p:spPr/>
        <p:txBody>
          <a:bodyPr/>
          <a:lstStyle/>
          <a:p>
            <a:fld id="{DA9DA21D-55BD-4B7A-BC2E-D8B0947D15B5}" type="datetime1">
              <a:rPr kumimoji="1" lang="ja-JP" altLang="en-US" smtClean="0"/>
              <a:t>2026/9/25</a:t>
            </a:fld>
            <a:endParaRPr kumimoji="1" lang="ja-JP" altLang="en-US"/>
          </a:p>
        </p:txBody>
      </p:sp>
      <p:sp>
        <p:nvSpPr>
          <p:cNvPr id="6" name="フッター プレースホルダー 5">
            <a:extLst>
              <a:ext uri="{FF2B5EF4-FFF2-40B4-BE49-F238E27FC236}">
                <a16:creationId xmlns:a16="http://schemas.microsoft.com/office/drawing/2014/main" id="{3A5BBE92-40AE-C426-A310-009F3C7A8F2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B0D221B-FC6B-D0F9-64A6-2E2A1180F4FB}"/>
              </a:ext>
            </a:extLst>
          </p:cNvPr>
          <p:cNvSpPr>
            <a:spLocks noGrp="1"/>
          </p:cNvSpPr>
          <p:nvPr>
            <p:ph type="sldNum" sz="quarter" idx="12"/>
          </p:nvPr>
        </p:nvSpPr>
        <p:spPr/>
        <p:txBody>
          <a:bodyPr/>
          <a:lstStyle/>
          <a:p>
            <a:fld id="{8EAB90E1-8A1E-4CDD-A83B-8AFD55E4F56C}" type="slidenum">
              <a:rPr kumimoji="1" lang="ja-JP" altLang="en-US" smtClean="0"/>
              <a:t>‹#›</a:t>
            </a:fld>
            <a:endParaRPr kumimoji="1" lang="ja-JP" altLang="en-US"/>
          </a:p>
        </p:txBody>
      </p:sp>
    </p:spTree>
    <p:extLst>
      <p:ext uri="{BB962C8B-B14F-4D97-AF65-F5344CB8AC3E}">
        <p14:creationId xmlns:p14="http://schemas.microsoft.com/office/powerpoint/2010/main" val="1535498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AD817D-3C46-EDC0-22D1-F988F453604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3D3C60C8-07B6-1D02-CE51-DE4958D708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2290B5B-A244-2682-55B1-D000F59164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CAF0026-1BFB-5F9B-29BC-9E1560184705}"/>
              </a:ext>
            </a:extLst>
          </p:cNvPr>
          <p:cNvSpPr>
            <a:spLocks noGrp="1"/>
          </p:cNvSpPr>
          <p:nvPr>
            <p:ph type="dt" sz="half" idx="10"/>
          </p:nvPr>
        </p:nvSpPr>
        <p:spPr/>
        <p:txBody>
          <a:bodyPr/>
          <a:lstStyle/>
          <a:p>
            <a:fld id="{D823CEBE-2581-49E7-A5CF-03CD5E8460DF}" type="datetime1">
              <a:rPr kumimoji="1" lang="ja-JP" altLang="en-US" smtClean="0"/>
              <a:t>2026/9/25</a:t>
            </a:fld>
            <a:endParaRPr kumimoji="1" lang="ja-JP" altLang="en-US"/>
          </a:p>
        </p:txBody>
      </p:sp>
      <p:sp>
        <p:nvSpPr>
          <p:cNvPr id="6" name="フッター プレースホルダー 5">
            <a:extLst>
              <a:ext uri="{FF2B5EF4-FFF2-40B4-BE49-F238E27FC236}">
                <a16:creationId xmlns:a16="http://schemas.microsoft.com/office/drawing/2014/main" id="{F3920264-2D8F-76B8-FADF-B4775BE9ADD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DA3EFCD-747D-7DC8-4342-8A775E2CD79A}"/>
              </a:ext>
            </a:extLst>
          </p:cNvPr>
          <p:cNvSpPr>
            <a:spLocks noGrp="1"/>
          </p:cNvSpPr>
          <p:nvPr>
            <p:ph type="sldNum" sz="quarter" idx="12"/>
          </p:nvPr>
        </p:nvSpPr>
        <p:spPr/>
        <p:txBody>
          <a:bodyPr/>
          <a:lstStyle/>
          <a:p>
            <a:fld id="{8EAB90E1-8A1E-4CDD-A83B-8AFD55E4F56C}" type="slidenum">
              <a:rPr kumimoji="1" lang="ja-JP" altLang="en-US" smtClean="0"/>
              <a:t>‹#›</a:t>
            </a:fld>
            <a:endParaRPr kumimoji="1" lang="ja-JP" altLang="en-US"/>
          </a:p>
        </p:txBody>
      </p:sp>
    </p:spTree>
    <p:extLst>
      <p:ext uri="{BB962C8B-B14F-4D97-AF65-F5344CB8AC3E}">
        <p14:creationId xmlns:p14="http://schemas.microsoft.com/office/powerpoint/2010/main" val="120688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EBDB85-E94C-E5C2-72D6-CBAF813FA41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BB11DD0-9E38-FA22-1FD4-153A524AA6AB}"/>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2684624-AF7D-5B48-6850-333D81CC88A0}"/>
              </a:ext>
            </a:extLst>
          </p:cNvPr>
          <p:cNvSpPr>
            <a:spLocks noGrp="1"/>
          </p:cNvSpPr>
          <p:nvPr>
            <p:ph type="dt" sz="half" idx="10"/>
          </p:nvPr>
        </p:nvSpPr>
        <p:spPr/>
        <p:txBody>
          <a:bodyPr/>
          <a:lstStyle/>
          <a:p>
            <a:fld id="{7DF233CB-8932-4992-B7B5-3F711E10AB5E}" type="datetime1">
              <a:rPr kumimoji="1" lang="ja-JP" altLang="en-US" smtClean="0"/>
              <a:t>2026/9/25</a:t>
            </a:fld>
            <a:endParaRPr kumimoji="1" lang="ja-JP" altLang="en-US"/>
          </a:p>
        </p:txBody>
      </p:sp>
      <p:sp>
        <p:nvSpPr>
          <p:cNvPr id="5" name="フッター プレースホルダー 4">
            <a:extLst>
              <a:ext uri="{FF2B5EF4-FFF2-40B4-BE49-F238E27FC236}">
                <a16:creationId xmlns:a16="http://schemas.microsoft.com/office/drawing/2014/main" id="{C70C604D-804D-0CBE-1793-0B40824C715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841ED4C-6591-0716-0635-97C0F7D48AFD}"/>
              </a:ext>
            </a:extLst>
          </p:cNvPr>
          <p:cNvSpPr>
            <a:spLocks noGrp="1"/>
          </p:cNvSpPr>
          <p:nvPr>
            <p:ph type="sldNum" sz="quarter" idx="12"/>
          </p:nvPr>
        </p:nvSpPr>
        <p:spPr/>
        <p:txBody>
          <a:bodyPr/>
          <a:lstStyle/>
          <a:p>
            <a:fld id="{8EAB90E1-8A1E-4CDD-A83B-8AFD55E4F56C}" type="slidenum">
              <a:rPr kumimoji="1" lang="ja-JP" altLang="en-US" smtClean="0"/>
              <a:t>‹#›</a:t>
            </a:fld>
            <a:endParaRPr kumimoji="1" lang="ja-JP" altLang="en-US"/>
          </a:p>
        </p:txBody>
      </p:sp>
    </p:spTree>
    <p:extLst>
      <p:ext uri="{BB962C8B-B14F-4D97-AF65-F5344CB8AC3E}">
        <p14:creationId xmlns:p14="http://schemas.microsoft.com/office/powerpoint/2010/main" val="1594658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DEF8EFA-DCF0-3F72-223B-00F4DCD2615F}"/>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5F6BD41-BCA8-67F6-FCBD-C83D3C0E7B7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66CB9C9-F281-572E-8290-A2A4B4A40220}"/>
              </a:ext>
            </a:extLst>
          </p:cNvPr>
          <p:cNvSpPr>
            <a:spLocks noGrp="1"/>
          </p:cNvSpPr>
          <p:nvPr>
            <p:ph type="dt" sz="half" idx="10"/>
          </p:nvPr>
        </p:nvSpPr>
        <p:spPr/>
        <p:txBody>
          <a:bodyPr/>
          <a:lstStyle/>
          <a:p>
            <a:fld id="{11A81273-F925-421C-B177-F33BDE77AE95}" type="datetime1">
              <a:rPr kumimoji="1" lang="ja-JP" altLang="en-US" smtClean="0"/>
              <a:t>2026/9/25</a:t>
            </a:fld>
            <a:endParaRPr kumimoji="1" lang="ja-JP" altLang="en-US"/>
          </a:p>
        </p:txBody>
      </p:sp>
      <p:sp>
        <p:nvSpPr>
          <p:cNvPr id="5" name="フッター プレースホルダー 4">
            <a:extLst>
              <a:ext uri="{FF2B5EF4-FFF2-40B4-BE49-F238E27FC236}">
                <a16:creationId xmlns:a16="http://schemas.microsoft.com/office/drawing/2014/main" id="{37315E22-2D26-AE94-1A00-91F1D9632EF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EBF26BC-B71D-4848-3A16-1BF4411B5A13}"/>
              </a:ext>
            </a:extLst>
          </p:cNvPr>
          <p:cNvSpPr>
            <a:spLocks noGrp="1"/>
          </p:cNvSpPr>
          <p:nvPr>
            <p:ph type="sldNum" sz="quarter" idx="12"/>
          </p:nvPr>
        </p:nvSpPr>
        <p:spPr/>
        <p:txBody>
          <a:bodyPr/>
          <a:lstStyle/>
          <a:p>
            <a:fld id="{8EAB90E1-8A1E-4CDD-A83B-8AFD55E4F56C}" type="slidenum">
              <a:rPr kumimoji="1" lang="ja-JP" altLang="en-US" smtClean="0"/>
              <a:t>‹#›</a:t>
            </a:fld>
            <a:endParaRPr kumimoji="1" lang="ja-JP" altLang="en-US"/>
          </a:p>
        </p:txBody>
      </p:sp>
    </p:spTree>
    <p:extLst>
      <p:ext uri="{BB962C8B-B14F-4D97-AF65-F5344CB8AC3E}">
        <p14:creationId xmlns:p14="http://schemas.microsoft.com/office/powerpoint/2010/main" val="3794472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DD5C2D6C-813F-5707-6F2C-43922A13DC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9ABF033-6E2A-5644-7BAB-0A17450612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93131C7-6E31-C3C5-5495-8D390167A8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146317-4F06-4595-95EB-3C1DC4F00A70}" type="datetime1">
              <a:rPr kumimoji="1" lang="ja-JP" altLang="en-US" smtClean="0"/>
              <a:t>2026/9/25</a:t>
            </a:fld>
            <a:endParaRPr kumimoji="1" lang="ja-JP" altLang="en-US"/>
          </a:p>
        </p:txBody>
      </p:sp>
      <p:sp>
        <p:nvSpPr>
          <p:cNvPr id="5" name="フッター プレースホルダー 4">
            <a:extLst>
              <a:ext uri="{FF2B5EF4-FFF2-40B4-BE49-F238E27FC236}">
                <a16:creationId xmlns:a16="http://schemas.microsoft.com/office/drawing/2014/main" id="{5E6DC216-C729-720A-B424-DA6789F0EF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D8602C56-CCA4-9CF6-8249-1DCBA89A5F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AB90E1-8A1E-4CDD-A83B-8AFD55E4F56C}" type="slidenum">
              <a:rPr kumimoji="1" lang="ja-JP" altLang="en-US" smtClean="0"/>
              <a:t>‹#›</a:t>
            </a:fld>
            <a:endParaRPr kumimoji="1" lang="ja-JP" altLang="en-US"/>
          </a:p>
        </p:txBody>
      </p:sp>
    </p:spTree>
    <p:extLst>
      <p:ext uri="{BB962C8B-B14F-4D97-AF65-F5344CB8AC3E}">
        <p14:creationId xmlns:p14="http://schemas.microsoft.com/office/powerpoint/2010/main" val="4171996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form.run/@visithkd-acc-sup-sus-entry"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16:creationId xmlns:a16="http://schemas.microsoft.com/office/drawing/2014/main" id="{51FC78A8-E1A5-80F8-2BFD-EEC65A52525D}"/>
              </a:ext>
            </a:extLst>
          </p:cNvPr>
          <p:cNvSpPr txBox="1">
            <a:spLocks/>
          </p:cNvSpPr>
          <p:nvPr/>
        </p:nvSpPr>
        <p:spPr>
          <a:xfrm>
            <a:off x="677333" y="680936"/>
            <a:ext cx="10871945" cy="6031150"/>
          </a:xfrm>
          <a:prstGeom prst="rect">
            <a:avLst/>
          </a:prstGeom>
        </p:spPr>
        <p:txBody>
          <a:bodyPr vert="horz" lIns="74295" tIns="37148" rIns="74295" bIns="37148"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endParaRPr lang="en-US" altLang="ja-JP" sz="2800" b="1" dirty="0">
              <a:latin typeface="+mn-ea"/>
            </a:endParaRPr>
          </a:p>
          <a:p>
            <a:endParaRPr lang="en-US" altLang="ja-JP" sz="2800" b="1" dirty="0">
              <a:latin typeface="+mn-ea"/>
            </a:endParaRPr>
          </a:p>
          <a:p>
            <a:r>
              <a:rPr lang="ja-JP" altLang="en-US" sz="3600" b="1" dirty="0">
                <a:latin typeface="メイリオ" panose="020B0604030504040204" pitchFamily="50" charset="-128"/>
                <a:ea typeface="メイリオ" panose="020B0604030504040204" pitchFamily="50" charset="-128"/>
              </a:rPr>
              <a:t>令和８年度伴走支援型観光地域力強化推進事業</a:t>
            </a:r>
            <a:endParaRPr lang="en-US" altLang="ja-JP" sz="3600" b="1" dirty="0">
              <a:latin typeface="メイリオ" panose="020B0604030504040204" pitchFamily="50" charset="-128"/>
              <a:ea typeface="メイリオ" panose="020B0604030504040204" pitchFamily="50" charset="-128"/>
            </a:endParaRPr>
          </a:p>
          <a:p>
            <a:r>
              <a:rPr lang="ja-JP" altLang="en-US" sz="3200" b="1" dirty="0">
                <a:latin typeface="メイリオ" panose="020B0604030504040204" pitchFamily="50" charset="-128"/>
                <a:ea typeface="メイリオ" panose="020B0604030504040204" pitchFamily="50" charset="-128"/>
              </a:rPr>
              <a:t>（サステナブル枠）</a:t>
            </a:r>
            <a:endParaRPr lang="en-US" altLang="ja-JP" sz="3200" b="1" dirty="0">
              <a:latin typeface="メイリオ" panose="020B0604030504040204" pitchFamily="50" charset="-128"/>
              <a:ea typeface="メイリオ" panose="020B0604030504040204" pitchFamily="50" charset="-128"/>
            </a:endParaRPr>
          </a:p>
          <a:p>
            <a:r>
              <a:rPr lang="ja-JP" altLang="en-US" sz="3200" b="1" dirty="0">
                <a:latin typeface="メイリオ"/>
                <a:ea typeface="メイリオ"/>
              </a:rPr>
              <a:t>三次募集用資料</a:t>
            </a:r>
            <a:endParaRPr lang="en-US" altLang="ja-JP" sz="3200" b="1" dirty="0">
              <a:latin typeface="メイリオ"/>
              <a:ea typeface="メイリオ"/>
            </a:endParaRPr>
          </a:p>
          <a:p>
            <a:endParaRPr lang="en-US" altLang="ja-JP" sz="2800" b="1" dirty="0">
              <a:latin typeface="メイリオ" panose="020B0604030504040204" pitchFamily="50" charset="-128"/>
              <a:ea typeface="メイリオ" panose="020B0604030504040204" pitchFamily="50" charset="-128"/>
            </a:endParaRPr>
          </a:p>
          <a:p>
            <a:endParaRPr lang="en-US" altLang="ja-JP" sz="2800" b="1" dirty="0">
              <a:latin typeface="メイリオ" panose="020B0604030504040204" pitchFamily="50" charset="-128"/>
              <a:ea typeface="メイリオ" panose="020B0604030504040204" pitchFamily="50" charset="-128"/>
            </a:endParaRPr>
          </a:p>
          <a:p>
            <a:endParaRPr lang="en-US" altLang="ja-JP" sz="2800" b="1" dirty="0">
              <a:latin typeface="メイリオ" panose="020B0604030504040204" pitchFamily="50" charset="-128"/>
              <a:ea typeface="メイリオ" panose="020B0604030504040204" pitchFamily="50" charset="-128"/>
            </a:endParaRPr>
          </a:p>
          <a:p>
            <a:r>
              <a:rPr lang="ja-JP" altLang="en-US" sz="2800" b="1" dirty="0">
                <a:latin typeface="メイリオ"/>
                <a:ea typeface="メイリオ"/>
              </a:rPr>
              <a:t>令和８年</a:t>
            </a:r>
            <a:r>
              <a:rPr lang="en-US" altLang="ja-JP" sz="2800" b="1" dirty="0">
                <a:latin typeface="メイリオ"/>
                <a:ea typeface="メイリオ"/>
              </a:rPr>
              <a:t>10</a:t>
            </a:r>
            <a:r>
              <a:rPr lang="ja-JP" altLang="en-US" sz="2800" b="1" dirty="0">
                <a:latin typeface="メイリオ"/>
                <a:ea typeface="メイリオ"/>
              </a:rPr>
              <a:t>月</a:t>
            </a:r>
            <a:r>
              <a:rPr lang="en-US" altLang="ja-JP" sz="2800" b="1" dirty="0">
                <a:latin typeface="メイリオ"/>
                <a:ea typeface="メイリオ"/>
              </a:rPr>
              <a:t>7</a:t>
            </a:r>
            <a:r>
              <a:rPr lang="ja-JP" altLang="en-US" sz="2800" b="1" dirty="0">
                <a:latin typeface="メイリオ"/>
                <a:ea typeface="メイリオ"/>
              </a:rPr>
              <a:t>日</a:t>
            </a:r>
            <a:endParaRPr lang="en-US" altLang="ja-JP" sz="2800" b="1" dirty="0">
              <a:latin typeface="メイリオ"/>
              <a:ea typeface="メイリオ"/>
            </a:endParaRPr>
          </a:p>
          <a:p>
            <a:endParaRPr lang="en-US" altLang="ja-JP" sz="2800" b="1" dirty="0">
              <a:latin typeface="メイリオ" panose="020B0604030504040204" pitchFamily="50" charset="-128"/>
              <a:ea typeface="メイリオ" panose="020B0604030504040204" pitchFamily="50" charset="-128"/>
            </a:endParaRPr>
          </a:p>
          <a:p>
            <a:r>
              <a:rPr lang="ja-JP" altLang="en-US" sz="2800" b="1" dirty="0">
                <a:latin typeface="メイリオ" panose="020B0604030504040204" pitchFamily="50" charset="-128"/>
                <a:ea typeface="メイリオ" panose="020B0604030504040204" pitchFamily="50" charset="-128"/>
              </a:rPr>
              <a:t>（公社）北海道観光機構</a:t>
            </a:r>
            <a:endParaRPr lang="en-US" altLang="ja-JP" sz="2800" b="1" dirty="0">
              <a:latin typeface="メイリオ" panose="020B0604030504040204" pitchFamily="50" charset="-128"/>
              <a:ea typeface="メイリオ" panose="020B0604030504040204" pitchFamily="50" charset="-128"/>
            </a:endParaRPr>
          </a:p>
          <a:p>
            <a:endParaRPr lang="en-US" altLang="ja-JP" sz="2800" b="1" dirty="0">
              <a:latin typeface="メイリオ" panose="020B0604030504040204" pitchFamily="50" charset="-128"/>
              <a:ea typeface="メイリオ" panose="020B0604030504040204" pitchFamily="50" charset="-128"/>
            </a:endParaRPr>
          </a:p>
          <a:p>
            <a:endParaRPr lang="ja-JP" altLang="en-US" sz="2000" dirty="0">
              <a:latin typeface="+mn-ea"/>
            </a:endParaRPr>
          </a:p>
        </p:txBody>
      </p:sp>
      <p:sp>
        <p:nvSpPr>
          <p:cNvPr id="6" name="スライド番号プレースホルダー 5">
            <a:extLst>
              <a:ext uri="{FF2B5EF4-FFF2-40B4-BE49-F238E27FC236}">
                <a16:creationId xmlns:a16="http://schemas.microsoft.com/office/drawing/2014/main" id="{D54BBF51-9045-5FC7-BEC4-F1AD89C16F76}"/>
              </a:ext>
            </a:extLst>
          </p:cNvPr>
          <p:cNvSpPr>
            <a:spLocks noGrp="1"/>
          </p:cNvSpPr>
          <p:nvPr>
            <p:ph type="sldNum" sz="quarter" idx="12"/>
          </p:nvPr>
        </p:nvSpPr>
        <p:spPr>
          <a:xfrm>
            <a:off x="9448800" y="6492875"/>
            <a:ext cx="2743200" cy="365125"/>
          </a:xfrm>
        </p:spPr>
        <p:txBody>
          <a:bodyPr/>
          <a:lstStyle/>
          <a:p>
            <a:fld id="{8EAB90E1-8A1E-4CDD-A83B-8AFD55E4F56C}" type="slidenum">
              <a:rPr kumimoji="1" lang="ja-JP" altLang="en-US" smtClean="0"/>
              <a:t>1</a:t>
            </a:fld>
            <a:endParaRPr kumimoji="1" lang="ja-JP" altLang="en-US"/>
          </a:p>
        </p:txBody>
      </p:sp>
      <p:pic>
        <p:nvPicPr>
          <p:cNvPr id="2" name="図 1" descr="アイコン が含まれている画像&#10;&#10;自動的に生成された説明">
            <a:extLst>
              <a:ext uri="{FF2B5EF4-FFF2-40B4-BE49-F238E27FC236}">
                <a16:creationId xmlns:a16="http://schemas.microsoft.com/office/drawing/2014/main" id="{199E96A8-E3C0-FF8F-B36E-FBCA1474E90E}"/>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Tree>
    <p:extLst>
      <p:ext uri="{BB962C8B-B14F-4D97-AF65-F5344CB8AC3E}">
        <p14:creationId xmlns:p14="http://schemas.microsoft.com/office/powerpoint/2010/main" val="2851800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15">
            <a:extLst>
              <a:ext uri="{FF2B5EF4-FFF2-40B4-BE49-F238E27FC236}">
                <a16:creationId xmlns:a16="http://schemas.microsoft.com/office/drawing/2014/main" id="{5DDD38DE-2281-91B2-62BC-1C82B8E7372A}"/>
              </a:ext>
            </a:extLst>
          </p:cNvPr>
          <p:cNvSpPr txBox="1">
            <a:spLocks noChangeArrowheads="1"/>
          </p:cNvSpPr>
          <p:nvPr/>
        </p:nvSpPr>
        <p:spPr bwMode="auto">
          <a:xfrm>
            <a:off x="175097" y="169447"/>
            <a:ext cx="10729970" cy="427361"/>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2400" b="1">
                <a:latin typeface="+mn-ea"/>
                <a:ea typeface="+mn-ea"/>
              </a:rPr>
              <a:t>本日の説明内容</a:t>
            </a:r>
            <a:endParaRPr lang="en-US" altLang="ja-JP" sz="2400" b="1">
              <a:latin typeface="+mn-ea"/>
              <a:ea typeface="+mn-ea"/>
            </a:endParaRPr>
          </a:p>
        </p:txBody>
      </p:sp>
      <p:cxnSp>
        <p:nvCxnSpPr>
          <p:cNvPr id="5" name="直線コネクタ 4">
            <a:extLst>
              <a:ext uri="{FF2B5EF4-FFF2-40B4-BE49-F238E27FC236}">
                <a16:creationId xmlns:a16="http://schemas.microsoft.com/office/drawing/2014/main" id="{ED4927BC-2F58-852F-B9DF-D32DE3A3EC17}"/>
              </a:ext>
            </a:extLst>
          </p:cNvPr>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6" name="図 5" descr="アイコン が含まれている画像&#10;&#10;自動的に生成された説明">
            <a:extLst>
              <a:ext uri="{FF2B5EF4-FFF2-40B4-BE49-F238E27FC236}">
                <a16:creationId xmlns:a16="http://schemas.microsoft.com/office/drawing/2014/main" id="{14CCDB72-C252-6E53-36E8-5C381226484A}"/>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7" name="テキスト ボックス 6">
            <a:extLst>
              <a:ext uri="{FF2B5EF4-FFF2-40B4-BE49-F238E27FC236}">
                <a16:creationId xmlns:a16="http://schemas.microsoft.com/office/drawing/2014/main" id="{A194AF26-8C95-1CAD-C344-6AAC67AD4371}"/>
              </a:ext>
            </a:extLst>
          </p:cNvPr>
          <p:cNvSpPr txBox="1"/>
          <p:nvPr/>
        </p:nvSpPr>
        <p:spPr>
          <a:xfrm>
            <a:off x="175097" y="892588"/>
            <a:ext cx="11643939" cy="5126660"/>
          </a:xfrm>
          <a:prstGeom prst="rect">
            <a:avLst/>
          </a:prstGeom>
          <a:noFill/>
        </p:spPr>
        <p:txBody>
          <a:bodyPr wrap="square">
            <a:spAutoFit/>
          </a:bodyPr>
          <a:lstStyle/>
          <a:p>
            <a:pPr marL="488950" algn="just" hangingPunct="0">
              <a:lnSpc>
                <a:spcPct val="150000"/>
              </a:lnSpc>
            </a:pPr>
            <a:r>
              <a:rPr lang="ja-JP" altLang="en-US" sz="2000" b="1" dirty="0">
                <a:effectLst/>
                <a:latin typeface="+mn-ea"/>
                <a:cs typeface="Times New Roman" panose="02020603050405020304" pitchFamily="18" charset="0"/>
              </a:rPr>
              <a:t>１．伴走支援型観光地域力強化推進事業概要（サステナブル枠）（</a:t>
            </a:r>
            <a:r>
              <a:rPr lang="en-US" altLang="ja-JP" sz="2000" b="1" dirty="0">
                <a:effectLst/>
                <a:latin typeface="+mn-ea"/>
                <a:cs typeface="Times New Roman" panose="02020603050405020304" pitchFamily="18" charset="0"/>
              </a:rPr>
              <a:t>P3</a:t>
            </a:r>
            <a:r>
              <a:rPr lang="ja-JP" altLang="en-US" sz="2000" b="1" dirty="0">
                <a:effectLst/>
                <a:latin typeface="+mn-ea"/>
                <a:cs typeface="Times New Roman" panose="02020603050405020304" pitchFamily="18" charset="0"/>
              </a:rPr>
              <a:t>～</a:t>
            </a:r>
            <a:r>
              <a:rPr lang="en-US" altLang="ja-JP" sz="2000" b="1" dirty="0">
                <a:effectLst/>
                <a:latin typeface="+mn-ea"/>
                <a:cs typeface="Times New Roman" panose="02020603050405020304" pitchFamily="18" charset="0"/>
              </a:rPr>
              <a:t>P4</a:t>
            </a:r>
            <a:r>
              <a:rPr lang="ja-JP" altLang="en-US" sz="2000" b="1" dirty="0">
                <a:effectLst/>
                <a:latin typeface="+mn-ea"/>
                <a:cs typeface="Times New Roman" panose="02020603050405020304" pitchFamily="18" charset="0"/>
              </a:rPr>
              <a:t>）</a:t>
            </a:r>
            <a:endParaRPr lang="en-US" altLang="ja-JP" sz="2000" b="1" dirty="0">
              <a:effectLst/>
              <a:latin typeface="+mn-ea"/>
              <a:cs typeface="Times New Roman" panose="02020603050405020304" pitchFamily="18" charset="0"/>
            </a:endParaRPr>
          </a:p>
          <a:p>
            <a:pPr marL="488950" algn="just" hangingPunct="0">
              <a:lnSpc>
                <a:spcPct val="150000"/>
              </a:lnSpc>
            </a:pPr>
            <a:r>
              <a:rPr lang="ja-JP" altLang="en-US" sz="2000" b="1" dirty="0">
                <a:latin typeface="+mn-ea"/>
                <a:cs typeface="Times New Roman" panose="02020603050405020304" pitchFamily="18" charset="0"/>
              </a:rPr>
              <a:t>２．事業の流れ及びスケジュール（</a:t>
            </a:r>
            <a:r>
              <a:rPr lang="en-US" altLang="ja-JP" sz="2000" b="1" dirty="0">
                <a:latin typeface="+mn-ea"/>
                <a:cs typeface="Times New Roman" panose="02020603050405020304" pitchFamily="18" charset="0"/>
              </a:rPr>
              <a:t>P</a:t>
            </a:r>
            <a:r>
              <a:rPr lang="ja-JP" altLang="en-US" sz="2000" b="1" dirty="0">
                <a:latin typeface="+mn-ea"/>
                <a:cs typeface="Times New Roman" panose="02020603050405020304" pitchFamily="18" charset="0"/>
              </a:rPr>
              <a:t>５）</a:t>
            </a:r>
            <a:endParaRPr lang="en-US" altLang="ja-JP" sz="2000" b="1" dirty="0">
              <a:latin typeface="+mn-ea"/>
              <a:cs typeface="Times New Roman" panose="02020603050405020304" pitchFamily="18" charset="0"/>
            </a:endParaRPr>
          </a:p>
          <a:p>
            <a:pPr marL="488950" algn="just" hangingPunct="0">
              <a:lnSpc>
                <a:spcPct val="150000"/>
              </a:lnSpc>
            </a:pPr>
            <a:r>
              <a:rPr lang="ja-JP" altLang="en-US" sz="2000" b="1" dirty="0">
                <a:effectLst/>
                <a:latin typeface="+mn-ea"/>
                <a:cs typeface="Times New Roman" panose="02020603050405020304" pitchFamily="18" charset="0"/>
              </a:rPr>
              <a:t>３．</a:t>
            </a:r>
            <a:r>
              <a:rPr lang="ja-JP" altLang="en-US" sz="2000" b="1" dirty="0">
                <a:latin typeface="+mn-ea"/>
                <a:ea typeface="+mn-ea"/>
              </a:rPr>
              <a:t>応募対象団体・応募条件・支給額について（</a:t>
            </a:r>
            <a:r>
              <a:rPr lang="en-US" altLang="ja-JP" sz="2000" b="1" dirty="0">
                <a:latin typeface="+mn-ea"/>
                <a:ea typeface="+mn-ea"/>
              </a:rPr>
              <a:t>P</a:t>
            </a:r>
            <a:r>
              <a:rPr lang="ja-JP" altLang="en-US" sz="2000" b="1" dirty="0">
                <a:latin typeface="+mn-ea"/>
                <a:ea typeface="+mn-ea"/>
              </a:rPr>
              <a:t>６）</a:t>
            </a:r>
            <a:endParaRPr lang="en-US" altLang="ja-JP" sz="2000" b="1" dirty="0">
              <a:effectLst/>
              <a:latin typeface="+mn-ea"/>
              <a:cs typeface="Times New Roman" panose="02020603050405020304" pitchFamily="18" charset="0"/>
            </a:endParaRPr>
          </a:p>
          <a:p>
            <a:pPr marL="488950" algn="just" hangingPunct="0">
              <a:lnSpc>
                <a:spcPct val="150000"/>
              </a:lnSpc>
            </a:pPr>
            <a:r>
              <a:rPr lang="ja-JP" altLang="en-US" sz="2000" b="1" dirty="0">
                <a:latin typeface="+mn-ea"/>
                <a:cs typeface="Times New Roman" panose="02020603050405020304" pitchFamily="18" charset="0"/>
              </a:rPr>
              <a:t>４．</a:t>
            </a:r>
            <a:r>
              <a:rPr lang="ja-JP" altLang="en-US" sz="2000" b="1" dirty="0">
                <a:latin typeface="+mn-ea"/>
                <a:ea typeface="+mn-ea"/>
              </a:rPr>
              <a:t>地元負担（現金、現物協賛額）について</a:t>
            </a:r>
            <a:r>
              <a:rPr lang="ja-JP" altLang="en-US" sz="2000" b="1" dirty="0">
                <a:latin typeface="+mn-ea"/>
                <a:cs typeface="Times New Roman" panose="02020603050405020304" pitchFamily="18" charset="0"/>
              </a:rPr>
              <a:t>（</a:t>
            </a:r>
            <a:r>
              <a:rPr lang="en-US" altLang="ja-JP" sz="2000" b="1" dirty="0">
                <a:latin typeface="+mn-ea"/>
                <a:cs typeface="Times New Roman" panose="02020603050405020304" pitchFamily="18" charset="0"/>
              </a:rPr>
              <a:t>P</a:t>
            </a:r>
            <a:r>
              <a:rPr lang="ja-JP" altLang="en-US" sz="2000" b="1" dirty="0">
                <a:latin typeface="+mn-ea"/>
                <a:cs typeface="Times New Roman" panose="02020603050405020304" pitchFamily="18" charset="0"/>
              </a:rPr>
              <a:t>７～</a:t>
            </a:r>
            <a:r>
              <a:rPr lang="en-US" altLang="ja-JP" sz="2000" b="1" dirty="0">
                <a:latin typeface="+mn-ea"/>
                <a:cs typeface="Times New Roman" panose="02020603050405020304" pitchFamily="18" charset="0"/>
              </a:rPr>
              <a:t>P</a:t>
            </a:r>
            <a:r>
              <a:rPr lang="ja-JP" altLang="en-US" sz="2000" b="1" dirty="0">
                <a:latin typeface="+mn-ea"/>
                <a:cs typeface="Times New Roman" panose="02020603050405020304" pitchFamily="18" charset="0"/>
              </a:rPr>
              <a:t>８）</a:t>
            </a:r>
            <a:endParaRPr lang="en-US" altLang="ja-JP" sz="2000" b="1" dirty="0">
              <a:latin typeface="+mn-ea"/>
              <a:cs typeface="Times New Roman" panose="02020603050405020304" pitchFamily="18" charset="0"/>
            </a:endParaRPr>
          </a:p>
          <a:p>
            <a:pPr marL="488950" algn="just" hangingPunct="0">
              <a:lnSpc>
                <a:spcPct val="150000"/>
              </a:lnSpc>
            </a:pPr>
            <a:r>
              <a:rPr lang="ja-JP" altLang="en-US" sz="2000" b="1" dirty="0">
                <a:latin typeface="+mn-ea"/>
                <a:cs typeface="Times New Roman" panose="02020603050405020304" pitchFamily="18" charset="0"/>
              </a:rPr>
              <a:t>５．現物協賛について（</a:t>
            </a:r>
            <a:r>
              <a:rPr lang="en-US" altLang="ja-JP" sz="2000" b="1" dirty="0">
                <a:latin typeface="+mn-ea"/>
                <a:cs typeface="Times New Roman" panose="02020603050405020304" pitchFamily="18" charset="0"/>
              </a:rPr>
              <a:t>P</a:t>
            </a:r>
            <a:r>
              <a:rPr lang="ja-JP" altLang="en-US" sz="2000" b="1" dirty="0">
                <a:latin typeface="+mn-ea"/>
                <a:cs typeface="Times New Roman" panose="02020603050405020304" pitchFamily="18" charset="0"/>
              </a:rPr>
              <a:t>９）</a:t>
            </a:r>
            <a:endParaRPr lang="en-US" altLang="ja-JP" sz="2000" b="1" dirty="0">
              <a:latin typeface="+mn-ea"/>
              <a:cs typeface="Times New Roman" panose="02020603050405020304" pitchFamily="18" charset="0"/>
            </a:endParaRPr>
          </a:p>
          <a:p>
            <a:pPr marL="488950" algn="just" hangingPunct="0">
              <a:lnSpc>
                <a:spcPct val="150000"/>
              </a:lnSpc>
            </a:pPr>
            <a:r>
              <a:rPr lang="ja-JP" altLang="en-US" sz="2000" b="1" dirty="0">
                <a:effectLst/>
                <a:latin typeface="+mn-ea"/>
                <a:cs typeface="Times New Roman" panose="02020603050405020304" pitchFamily="18" charset="0"/>
              </a:rPr>
              <a:t>６．</a:t>
            </a:r>
            <a:r>
              <a:rPr kumimoji="1" lang="ja-JP" altLang="en-US" sz="20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対象となる事業と対象経費について</a:t>
            </a:r>
            <a:r>
              <a:rPr lang="ja-JP" altLang="en-US" sz="2000" b="1" dirty="0">
                <a:effectLst/>
                <a:latin typeface="+mn-ea"/>
                <a:cs typeface="Times New Roman" panose="02020603050405020304" pitchFamily="18" charset="0"/>
              </a:rPr>
              <a:t>（</a:t>
            </a:r>
            <a:r>
              <a:rPr lang="en-US" altLang="ja-JP" sz="2000" b="1" dirty="0">
                <a:effectLst/>
                <a:latin typeface="+mn-ea"/>
                <a:cs typeface="Times New Roman" panose="02020603050405020304" pitchFamily="18" charset="0"/>
              </a:rPr>
              <a:t>P10</a:t>
            </a:r>
            <a:r>
              <a:rPr lang="ja-JP" altLang="en-US" sz="2000" b="1" dirty="0">
                <a:effectLst/>
                <a:latin typeface="+mn-ea"/>
                <a:cs typeface="Times New Roman" panose="02020603050405020304" pitchFamily="18" charset="0"/>
              </a:rPr>
              <a:t>～</a:t>
            </a:r>
            <a:r>
              <a:rPr lang="en-US" altLang="ja-JP" sz="2000" b="1" dirty="0">
                <a:effectLst/>
                <a:latin typeface="+mn-ea"/>
                <a:cs typeface="Times New Roman" panose="02020603050405020304" pitchFamily="18" charset="0"/>
              </a:rPr>
              <a:t>P11</a:t>
            </a:r>
            <a:r>
              <a:rPr lang="ja-JP" altLang="en-US" sz="2000" b="1" dirty="0">
                <a:effectLst/>
                <a:latin typeface="+mn-ea"/>
                <a:cs typeface="Times New Roman" panose="02020603050405020304" pitchFamily="18" charset="0"/>
              </a:rPr>
              <a:t>）</a:t>
            </a:r>
            <a:endParaRPr lang="en-US" altLang="ja-JP" sz="2000" b="1" dirty="0">
              <a:effectLst/>
              <a:latin typeface="+mn-ea"/>
              <a:cs typeface="Times New Roman" panose="02020603050405020304" pitchFamily="18" charset="0"/>
            </a:endParaRPr>
          </a:p>
          <a:p>
            <a:pPr marL="488950" algn="just" hangingPunct="0">
              <a:lnSpc>
                <a:spcPct val="150000"/>
              </a:lnSpc>
            </a:pPr>
            <a:r>
              <a:rPr lang="ja-JP" altLang="en-US" sz="2000" b="1" dirty="0">
                <a:latin typeface="+mn-ea"/>
                <a:cs typeface="Times New Roman" panose="02020603050405020304" pitchFamily="18" charset="0"/>
              </a:rPr>
              <a:t>７．</a:t>
            </a:r>
            <a:r>
              <a:rPr kumimoji="1" lang="ja-JP" altLang="en-US" sz="20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支給要件について</a:t>
            </a:r>
            <a:r>
              <a:rPr lang="ja-JP" altLang="en-US" sz="2000" b="1" dirty="0">
                <a:latin typeface="+mn-ea"/>
                <a:cs typeface="Times New Roman" panose="02020603050405020304" pitchFamily="18" charset="0"/>
              </a:rPr>
              <a:t>（</a:t>
            </a:r>
            <a:r>
              <a:rPr lang="en-US" altLang="ja-JP" sz="2000" b="1" dirty="0">
                <a:latin typeface="+mn-ea"/>
                <a:cs typeface="Times New Roman" panose="02020603050405020304" pitchFamily="18" charset="0"/>
              </a:rPr>
              <a:t>P12</a:t>
            </a:r>
            <a:r>
              <a:rPr lang="ja-JP" altLang="en-US" sz="2000" b="1" dirty="0">
                <a:latin typeface="+mn-ea"/>
                <a:cs typeface="Times New Roman" panose="02020603050405020304" pitchFamily="18" charset="0"/>
              </a:rPr>
              <a:t>～</a:t>
            </a:r>
            <a:r>
              <a:rPr lang="en-US" altLang="ja-JP" sz="2000" b="1" dirty="0">
                <a:latin typeface="+mn-ea"/>
                <a:cs typeface="Times New Roman" panose="02020603050405020304" pitchFamily="18" charset="0"/>
              </a:rPr>
              <a:t>P13</a:t>
            </a:r>
            <a:r>
              <a:rPr lang="ja-JP" altLang="en-US" sz="2000" b="1" dirty="0">
                <a:latin typeface="+mn-ea"/>
                <a:cs typeface="Times New Roman" panose="02020603050405020304" pitchFamily="18" charset="0"/>
              </a:rPr>
              <a:t>）</a:t>
            </a:r>
            <a:endParaRPr lang="en-US" altLang="ja-JP" sz="2000" b="1" dirty="0">
              <a:effectLst/>
              <a:latin typeface="+mn-ea"/>
              <a:cs typeface="Times New Roman" panose="02020603050405020304" pitchFamily="18" charset="0"/>
            </a:endParaRPr>
          </a:p>
          <a:p>
            <a:pPr marL="488950" algn="just" hangingPunct="0">
              <a:lnSpc>
                <a:spcPct val="150000"/>
              </a:lnSpc>
            </a:pPr>
            <a:r>
              <a:rPr lang="ja-JP" altLang="en-US" sz="2000" b="1" dirty="0">
                <a:latin typeface="+mn-ea"/>
                <a:cs typeface="Times New Roman" panose="02020603050405020304" pitchFamily="18" charset="0"/>
              </a:rPr>
              <a:t>８．</a:t>
            </a:r>
            <a:r>
              <a:rPr lang="ja-JP" altLang="en-US" sz="2000" b="1" dirty="0">
                <a:latin typeface="+mn-ea"/>
                <a:ea typeface="+mn-ea"/>
              </a:rPr>
              <a:t>事業費（現金ベース）の負担割合について（</a:t>
            </a:r>
            <a:r>
              <a:rPr lang="en-US" altLang="ja-JP" sz="2000" b="1" dirty="0">
                <a:latin typeface="+mn-ea"/>
                <a:ea typeface="+mn-ea"/>
              </a:rPr>
              <a:t>P14</a:t>
            </a:r>
            <a:r>
              <a:rPr lang="ja-JP" altLang="en-US" sz="2000" b="1" dirty="0">
                <a:latin typeface="+mn-ea"/>
                <a:ea typeface="+mn-ea"/>
              </a:rPr>
              <a:t>）</a:t>
            </a:r>
            <a:endParaRPr lang="en-US" altLang="ja-JP" sz="2000" b="1" dirty="0">
              <a:latin typeface="+mn-ea"/>
              <a:ea typeface="+mn-ea"/>
            </a:endParaRPr>
          </a:p>
          <a:p>
            <a:pPr marL="488950" algn="just" hangingPunct="0">
              <a:lnSpc>
                <a:spcPct val="150000"/>
              </a:lnSpc>
            </a:pPr>
            <a:r>
              <a:rPr lang="ja-JP" altLang="en-US" sz="2000" b="1" dirty="0">
                <a:effectLst/>
                <a:latin typeface="+mn-ea"/>
                <a:cs typeface="Times New Roman" panose="02020603050405020304" pitchFamily="18" charset="0"/>
              </a:rPr>
              <a:t>９．</a:t>
            </a:r>
            <a:r>
              <a:rPr lang="ja-JP" altLang="en-US" sz="2000" b="1" dirty="0">
                <a:latin typeface="+mn-ea"/>
                <a:ea typeface="+mn-ea"/>
              </a:rPr>
              <a:t>選定について（</a:t>
            </a:r>
            <a:r>
              <a:rPr lang="en-US" altLang="ja-JP" sz="2000" b="1" dirty="0">
                <a:latin typeface="+mn-ea"/>
                <a:ea typeface="+mn-ea"/>
              </a:rPr>
              <a:t>P15</a:t>
            </a:r>
            <a:r>
              <a:rPr lang="ja-JP" altLang="en-US" sz="2000" b="1" dirty="0">
                <a:latin typeface="+mn-ea"/>
                <a:ea typeface="+mn-ea"/>
              </a:rPr>
              <a:t>）</a:t>
            </a:r>
            <a:endParaRPr lang="en-US" altLang="ja-JP" sz="2000" b="1" dirty="0">
              <a:latin typeface="+mn-ea"/>
              <a:ea typeface="+mn-ea"/>
            </a:endParaRPr>
          </a:p>
          <a:p>
            <a:pPr marL="488950" algn="just" hangingPunct="0">
              <a:lnSpc>
                <a:spcPct val="150000"/>
              </a:lnSpc>
            </a:pPr>
            <a:r>
              <a:rPr lang="en-US" altLang="ja-JP" sz="2000" b="1" dirty="0">
                <a:latin typeface="+mn-ea"/>
                <a:ea typeface="+mn-ea"/>
              </a:rPr>
              <a:t>10</a:t>
            </a:r>
            <a:r>
              <a:rPr lang="ja-JP" altLang="en-US" sz="2000" b="1" dirty="0">
                <a:latin typeface="+mn-ea"/>
                <a:ea typeface="+mn-ea"/>
              </a:rPr>
              <a:t>．事業実施期間、事業内容の変更または中止（</a:t>
            </a:r>
            <a:r>
              <a:rPr lang="en-US" altLang="ja-JP" sz="2000" b="1" dirty="0">
                <a:latin typeface="+mn-ea"/>
                <a:ea typeface="+mn-ea"/>
              </a:rPr>
              <a:t>P16</a:t>
            </a:r>
            <a:r>
              <a:rPr lang="ja-JP" altLang="en-US" sz="2000" b="1" dirty="0">
                <a:latin typeface="+mn-ea"/>
                <a:ea typeface="+mn-ea"/>
              </a:rPr>
              <a:t>）</a:t>
            </a:r>
            <a:endParaRPr lang="en-US" altLang="ja-JP" sz="2000" b="1" dirty="0">
              <a:latin typeface="+mn-ea"/>
              <a:ea typeface="+mn-ea"/>
            </a:endParaRPr>
          </a:p>
          <a:p>
            <a:pPr marL="488950" algn="just" hangingPunct="0">
              <a:lnSpc>
                <a:spcPct val="150000"/>
              </a:lnSpc>
            </a:pPr>
            <a:r>
              <a:rPr lang="en-US" altLang="ja-JP" sz="2000" b="1" dirty="0">
                <a:latin typeface="+mn-ea"/>
                <a:ea typeface="+mn-ea"/>
              </a:rPr>
              <a:t>11</a:t>
            </a:r>
            <a:r>
              <a:rPr lang="ja-JP" altLang="en-US" sz="2000" b="1" dirty="0">
                <a:latin typeface="+mn-ea"/>
                <a:ea typeface="+mn-ea"/>
              </a:rPr>
              <a:t>．応募手続きについて（</a:t>
            </a:r>
            <a:r>
              <a:rPr lang="en-US" altLang="ja-JP" sz="2000" b="1" dirty="0">
                <a:latin typeface="+mn-ea"/>
                <a:ea typeface="+mn-ea"/>
              </a:rPr>
              <a:t>P17</a:t>
            </a:r>
            <a:r>
              <a:rPr lang="ja-JP" altLang="en-US" sz="2000" b="1" dirty="0">
                <a:latin typeface="+mn-ea"/>
                <a:ea typeface="+mn-ea"/>
              </a:rPr>
              <a:t>～</a:t>
            </a:r>
            <a:r>
              <a:rPr lang="en-US" altLang="ja-JP" sz="2000" b="1" dirty="0">
                <a:latin typeface="+mn-ea"/>
                <a:ea typeface="+mn-ea"/>
              </a:rPr>
              <a:t>P22</a:t>
            </a:r>
            <a:r>
              <a:rPr lang="ja-JP" altLang="en-US" sz="2000" b="1" dirty="0">
                <a:latin typeface="+mn-ea"/>
                <a:ea typeface="+mn-ea"/>
              </a:rPr>
              <a:t>）</a:t>
            </a:r>
            <a:endParaRPr lang="ja-JP" altLang="ja-JP" sz="2000" b="1" dirty="0">
              <a:effectLst/>
              <a:latin typeface="+mn-ea"/>
              <a:cs typeface="Times New Roman" panose="02020603050405020304" pitchFamily="18" charset="0"/>
            </a:endParaRPr>
          </a:p>
        </p:txBody>
      </p:sp>
      <p:sp>
        <p:nvSpPr>
          <p:cNvPr id="8" name="スライド番号プレースホルダー 7">
            <a:extLst>
              <a:ext uri="{FF2B5EF4-FFF2-40B4-BE49-F238E27FC236}">
                <a16:creationId xmlns:a16="http://schemas.microsoft.com/office/drawing/2014/main" id="{199A9766-8E07-F648-0A93-570D77AD96CB}"/>
              </a:ext>
            </a:extLst>
          </p:cNvPr>
          <p:cNvSpPr>
            <a:spLocks noGrp="1"/>
          </p:cNvSpPr>
          <p:nvPr>
            <p:ph type="sldNum" sz="quarter" idx="12"/>
          </p:nvPr>
        </p:nvSpPr>
        <p:spPr>
          <a:xfrm>
            <a:off x="9448800" y="6512594"/>
            <a:ext cx="2743200" cy="365125"/>
          </a:xfrm>
        </p:spPr>
        <p:txBody>
          <a:bodyPr/>
          <a:lstStyle/>
          <a:p>
            <a:fld id="{8EAB90E1-8A1E-4CDD-A83B-8AFD55E4F56C}" type="slidenum">
              <a:rPr kumimoji="1" lang="ja-JP" altLang="en-US" smtClean="0"/>
              <a:t>2</a:t>
            </a:fld>
            <a:endParaRPr kumimoji="1" lang="ja-JP" altLang="en-US"/>
          </a:p>
        </p:txBody>
      </p:sp>
    </p:spTree>
    <p:extLst>
      <p:ext uri="{BB962C8B-B14F-4D97-AF65-F5344CB8AC3E}">
        <p14:creationId xmlns:p14="http://schemas.microsoft.com/office/powerpoint/2010/main" val="447110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15">
            <a:extLst>
              <a:ext uri="{FF2B5EF4-FFF2-40B4-BE49-F238E27FC236}">
                <a16:creationId xmlns:a16="http://schemas.microsoft.com/office/drawing/2014/main" id="{90AD4251-3934-2054-B32C-F9C9EBACCF4D}"/>
              </a:ext>
            </a:extLst>
          </p:cNvPr>
          <p:cNvSpPr txBox="1">
            <a:spLocks noChangeArrowheads="1"/>
          </p:cNvSpPr>
          <p:nvPr/>
        </p:nvSpPr>
        <p:spPr bwMode="auto">
          <a:xfrm>
            <a:off x="175097" y="169447"/>
            <a:ext cx="10729970" cy="427361"/>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2400" b="1" dirty="0">
                <a:latin typeface="+mn-ea"/>
                <a:ea typeface="+mn-ea"/>
              </a:rPr>
              <a:t>１．伴走支援型観光地域力強化推進事業（サステナブル枠）概要</a:t>
            </a:r>
            <a:endParaRPr lang="en-US" altLang="ja-JP" sz="2400" b="1" dirty="0">
              <a:latin typeface="+mn-ea"/>
              <a:ea typeface="+mn-ea"/>
            </a:endParaRPr>
          </a:p>
        </p:txBody>
      </p:sp>
      <p:cxnSp>
        <p:nvCxnSpPr>
          <p:cNvPr id="48" name="直線コネクタ 47">
            <a:extLst>
              <a:ext uri="{FF2B5EF4-FFF2-40B4-BE49-F238E27FC236}">
                <a16:creationId xmlns:a16="http://schemas.microsoft.com/office/drawing/2014/main" id="{50BAF182-62C5-9B6E-6D54-638FB8D2A7EF}"/>
              </a:ext>
            </a:extLst>
          </p:cNvPr>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7A676C11-21FF-09A5-567B-0204778E2F1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10" name="テキスト ボックス 9">
            <a:extLst>
              <a:ext uri="{FF2B5EF4-FFF2-40B4-BE49-F238E27FC236}">
                <a16:creationId xmlns:a16="http://schemas.microsoft.com/office/drawing/2014/main" id="{3766BD22-2739-C7C6-0DFB-1B863CF31488}"/>
              </a:ext>
            </a:extLst>
          </p:cNvPr>
          <p:cNvSpPr txBox="1"/>
          <p:nvPr/>
        </p:nvSpPr>
        <p:spPr>
          <a:xfrm>
            <a:off x="1810835" y="5487707"/>
            <a:ext cx="10225352" cy="1323439"/>
          </a:xfrm>
          <a:prstGeom prst="rect">
            <a:avLst/>
          </a:prstGeom>
          <a:noFill/>
        </p:spPr>
        <p:txBody>
          <a:bodyPr wrap="square">
            <a:spAutoFit/>
          </a:bodyPr>
          <a:lstStyle/>
          <a:p>
            <a:r>
              <a:rPr lang="ja-JP" altLang="en-US" sz="1600" dirty="0">
                <a:ln w="0">
                  <a:noFill/>
                </a:ln>
                <a:latin typeface="メイリオ" panose="020B0604030504040204" pitchFamily="50" charset="-128"/>
                <a:ea typeface="メイリオ" panose="020B0604030504040204" pitchFamily="50" charset="-128"/>
              </a:rPr>
              <a:t>〇特定地域に観光客が集中することによる混雑や地域公共交通利用による</a:t>
            </a:r>
            <a:r>
              <a:rPr lang="en-US" altLang="ja-JP" sz="1600" dirty="0">
                <a:ln w="0">
                  <a:noFill/>
                </a:ln>
                <a:latin typeface="メイリオ" panose="020B0604030504040204" pitchFamily="50" charset="-128"/>
                <a:ea typeface="メイリオ" panose="020B0604030504040204" pitchFamily="50" charset="-128"/>
              </a:rPr>
              <a:t>CO2</a:t>
            </a:r>
            <a:r>
              <a:rPr lang="ja-JP" altLang="en-US" sz="1600" dirty="0">
                <a:ln w="0">
                  <a:noFill/>
                </a:ln>
                <a:latin typeface="メイリオ" panose="020B0604030504040204" pitchFamily="50" charset="-128"/>
                <a:ea typeface="メイリオ" panose="020B0604030504040204" pitchFamily="50" charset="-128"/>
              </a:rPr>
              <a:t>排出量の削減等、早急に抑制策を講じる</a:t>
            </a:r>
            <a:r>
              <a:rPr lang="ja-JP" altLang="en-US" sz="1600" b="1" dirty="0">
                <a:ln w="0">
                  <a:noFill/>
                </a:ln>
                <a:latin typeface="メイリオ" panose="020B0604030504040204" pitchFamily="50" charset="-128"/>
                <a:ea typeface="メイリオ" panose="020B0604030504040204" pitchFamily="50" charset="-128"/>
              </a:rPr>
              <a:t>緊急性</a:t>
            </a:r>
            <a:r>
              <a:rPr lang="ja-JP" altLang="en-US" sz="1600" dirty="0">
                <a:ln w="0">
                  <a:noFill/>
                </a:ln>
                <a:latin typeface="メイリオ" panose="020B0604030504040204" pitchFamily="50" charset="-128"/>
                <a:ea typeface="メイリオ" panose="020B0604030504040204" pitchFamily="50" charset="-128"/>
              </a:rPr>
              <a:t>があること。</a:t>
            </a:r>
            <a:endParaRPr lang="en-US" altLang="ja-JP" sz="1600" dirty="0">
              <a:ln w="0">
                <a:noFill/>
              </a:ln>
              <a:latin typeface="メイリオ" panose="020B0604030504040204" pitchFamily="50" charset="-128"/>
              <a:ea typeface="メイリオ" panose="020B0604030504040204" pitchFamily="50" charset="-128"/>
            </a:endParaRPr>
          </a:p>
          <a:p>
            <a:r>
              <a:rPr lang="ja-JP" altLang="en-US" sz="1600" dirty="0">
                <a:ln w="0">
                  <a:noFill/>
                </a:ln>
                <a:latin typeface="メイリオ" panose="020B0604030504040204" pitchFamily="50" charset="-128"/>
                <a:ea typeface="メイリオ" panose="020B0604030504040204" pitchFamily="50" charset="-128"/>
              </a:rPr>
              <a:t>○本事業を取組むことで、</a:t>
            </a:r>
            <a:r>
              <a:rPr lang="ja-JP" altLang="en-US" sz="1600" b="1" dirty="0">
                <a:ln w="0">
                  <a:noFill/>
                </a:ln>
                <a:latin typeface="メイリオ" panose="020B0604030504040204" pitchFamily="50" charset="-128"/>
                <a:ea typeface="メイリオ" panose="020B0604030504040204" pitchFamily="50" charset="-128"/>
              </a:rPr>
              <a:t>地域住民と観光客、事業者</a:t>
            </a:r>
            <a:r>
              <a:rPr lang="ja-JP" altLang="en-US" sz="1600" dirty="0">
                <a:ln w="0">
                  <a:noFill/>
                </a:ln>
                <a:latin typeface="メイリオ" panose="020B0604030504040204" pitchFamily="50" charset="-128"/>
                <a:ea typeface="メイリオ" panose="020B0604030504040204" pitchFamily="50" charset="-128"/>
              </a:rPr>
              <a:t>がそれぞれ恩恵を受けることが出来ること。</a:t>
            </a:r>
            <a:endParaRPr lang="en-US" altLang="ja-JP" sz="1600" dirty="0">
              <a:ln w="0">
                <a:noFill/>
              </a:ln>
              <a:latin typeface="メイリオ" panose="020B0604030504040204" pitchFamily="50" charset="-128"/>
              <a:ea typeface="メイリオ" panose="020B0604030504040204" pitchFamily="50" charset="-128"/>
            </a:endParaRPr>
          </a:p>
          <a:p>
            <a:r>
              <a:rPr lang="ja-JP" altLang="en-US" sz="1600" dirty="0">
                <a:ln w="0">
                  <a:noFill/>
                </a:ln>
                <a:latin typeface="メイリオ" panose="020B0604030504040204" pitchFamily="50" charset="-128"/>
                <a:ea typeface="メイリオ" panose="020B0604030504040204" pitchFamily="50" charset="-128"/>
              </a:rPr>
              <a:t>〇現状分析や関係者との役割分担がしっかりとなされていること。</a:t>
            </a:r>
            <a:endParaRPr lang="en-US" altLang="ja-JP" sz="1600" dirty="0">
              <a:ln w="0">
                <a:noFill/>
              </a:ln>
              <a:latin typeface="メイリオ" panose="020B0604030504040204" pitchFamily="50" charset="-128"/>
              <a:ea typeface="メイリオ" panose="020B0604030504040204" pitchFamily="50" charset="-128"/>
            </a:endParaRPr>
          </a:p>
          <a:p>
            <a:r>
              <a:rPr lang="ja-JP" altLang="en-US" sz="1600" dirty="0">
                <a:ln w="0">
                  <a:noFill/>
                </a:ln>
                <a:latin typeface="メイリオ" panose="020B0604030504040204" pitchFamily="50" charset="-128"/>
                <a:ea typeface="メイリオ" panose="020B0604030504040204" pitchFamily="50" charset="-128"/>
              </a:rPr>
              <a:t>○好事例として道内の他地域に</a:t>
            </a:r>
            <a:r>
              <a:rPr lang="ja-JP" altLang="en-US" sz="1600" b="1" dirty="0">
                <a:ln w="0">
                  <a:noFill/>
                </a:ln>
                <a:latin typeface="メイリオ" panose="020B0604030504040204" pitchFamily="50" charset="-128"/>
                <a:ea typeface="メイリオ" panose="020B0604030504040204" pitchFamily="50" charset="-128"/>
              </a:rPr>
              <a:t>横展開</a:t>
            </a:r>
            <a:r>
              <a:rPr lang="ja-JP" altLang="en-US" sz="1600" dirty="0">
                <a:ln w="0">
                  <a:noFill/>
                </a:ln>
                <a:latin typeface="メイリオ" panose="020B0604030504040204" pitchFamily="50" charset="-128"/>
                <a:ea typeface="メイリオ" panose="020B0604030504040204" pitchFamily="50" charset="-128"/>
              </a:rPr>
              <a:t>が出来ること。</a:t>
            </a:r>
            <a:endParaRPr lang="en-US" altLang="ja-JP" sz="1600" dirty="0">
              <a:ln w="0">
                <a:noFill/>
              </a:ln>
              <a:solidFill>
                <a:schemeClr val="tx1"/>
              </a:solidFill>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1387157B-40BE-A4C3-6547-9950D3597B61}"/>
              </a:ext>
            </a:extLst>
          </p:cNvPr>
          <p:cNvSpPr/>
          <p:nvPr/>
        </p:nvSpPr>
        <p:spPr>
          <a:xfrm>
            <a:off x="246000" y="765279"/>
            <a:ext cx="11664900" cy="8280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rPr>
              <a:t>地域や観光客、事業者にとって持続可能かつ発展性のある</a:t>
            </a:r>
            <a:endParaRPr lang="en-US" altLang="ja-JP" sz="2000" b="1" dirty="0">
              <a:solidFill>
                <a:schemeClr val="tx1"/>
              </a:solidFill>
            </a:endParaRPr>
          </a:p>
          <a:p>
            <a:pPr algn="ctr"/>
            <a:r>
              <a:rPr lang="ja-JP" altLang="en-US" sz="2000" b="1" dirty="0">
                <a:solidFill>
                  <a:schemeClr val="tx1"/>
                </a:solidFill>
              </a:rPr>
              <a:t>観光を目指すための実証事業の支援を行う事業です</a:t>
            </a:r>
          </a:p>
        </p:txBody>
      </p:sp>
      <p:sp>
        <p:nvSpPr>
          <p:cNvPr id="6" name="テキスト ボックス 5">
            <a:extLst>
              <a:ext uri="{FF2B5EF4-FFF2-40B4-BE49-F238E27FC236}">
                <a16:creationId xmlns:a16="http://schemas.microsoft.com/office/drawing/2014/main" id="{5898BC03-F444-65AD-BB60-5077D306310E}"/>
              </a:ext>
            </a:extLst>
          </p:cNvPr>
          <p:cNvSpPr txBox="1"/>
          <p:nvPr/>
        </p:nvSpPr>
        <p:spPr>
          <a:xfrm>
            <a:off x="317454" y="1743347"/>
            <a:ext cx="1440000" cy="3420000"/>
          </a:xfrm>
          <a:prstGeom prst="rect">
            <a:avLst/>
          </a:prstGeom>
          <a:solidFill>
            <a:schemeClr val="accent4"/>
          </a:solidFill>
        </p:spPr>
        <p:txBody>
          <a:bodyPr wrap="square" rtlCol="0" anchor="ctr">
            <a:noAutofit/>
          </a:bodyPr>
          <a:lstStyle/>
          <a:p>
            <a:pPr algn="ctr"/>
            <a:r>
              <a:rPr kumimoji="1" lang="ja-JP" altLang="en-US" sz="1600" b="1">
                <a:solidFill>
                  <a:schemeClr val="bg1"/>
                </a:solidFill>
              </a:rPr>
              <a:t>事業概要</a:t>
            </a:r>
            <a:endParaRPr kumimoji="1" lang="en-US" altLang="ja-JP" sz="1600" b="1">
              <a:solidFill>
                <a:schemeClr val="bg1"/>
              </a:solidFill>
            </a:endParaRPr>
          </a:p>
          <a:p>
            <a:pPr algn="ctr"/>
            <a:r>
              <a:rPr lang="ja-JP" altLang="en-US" sz="1600" b="1">
                <a:solidFill>
                  <a:schemeClr val="bg1"/>
                </a:solidFill>
              </a:rPr>
              <a:t>目的</a:t>
            </a:r>
            <a:endParaRPr lang="en-US" altLang="ja-JP" sz="1600" b="1">
              <a:solidFill>
                <a:schemeClr val="bg1"/>
              </a:solidFill>
            </a:endParaRPr>
          </a:p>
          <a:p>
            <a:pPr algn="ctr"/>
            <a:r>
              <a:rPr kumimoji="1" lang="ja-JP" altLang="en-US" sz="1600" b="1">
                <a:solidFill>
                  <a:schemeClr val="bg1"/>
                </a:solidFill>
              </a:rPr>
              <a:t>応募団体</a:t>
            </a:r>
          </a:p>
        </p:txBody>
      </p:sp>
      <p:sp>
        <p:nvSpPr>
          <p:cNvPr id="7" name="テキスト ボックス 6">
            <a:extLst>
              <a:ext uri="{FF2B5EF4-FFF2-40B4-BE49-F238E27FC236}">
                <a16:creationId xmlns:a16="http://schemas.microsoft.com/office/drawing/2014/main" id="{6F89272F-E071-BA4A-1620-7E8915A04CFE}"/>
              </a:ext>
            </a:extLst>
          </p:cNvPr>
          <p:cNvSpPr txBox="1"/>
          <p:nvPr/>
        </p:nvSpPr>
        <p:spPr>
          <a:xfrm>
            <a:off x="299785" y="5373522"/>
            <a:ext cx="1440000" cy="1260000"/>
          </a:xfrm>
          <a:prstGeom prst="rect">
            <a:avLst/>
          </a:prstGeom>
          <a:solidFill>
            <a:schemeClr val="accent4"/>
          </a:solidFill>
        </p:spPr>
        <p:txBody>
          <a:bodyPr wrap="square" rtlCol="0" anchor="ctr">
            <a:noAutofit/>
          </a:bodyPr>
          <a:lstStyle/>
          <a:p>
            <a:pPr algn="ctr"/>
            <a:r>
              <a:rPr kumimoji="1" lang="ja-JP" altLang="en-US" sz="1600" b="1" dirty="0">
                <a:solidFill>
                  <a:schemeClr val="bg1"/>
                </a:solidFill>
              </a:rPr>
              <a:t>本実証事業</a:t>
            </a:r>
            <a:endParaRPr kumimoji="1" lang="en-US" altLang="ja-JP" sz="1600" b="1" dirty="0">
              <a:solidFill>
                <a:schemeClr val="bg1"/>
              </a:solidFill>
            </a:endParaRPr>
          </a:p>
          <a:p>
            <a:pPr algn="ctr"/>
            <a:r>
              <a:rPr kumimoji="1" lang="ja-JP" altLang="en-US" sz="1600" b="1" dirty="0">
                <a:solidFill>
                  <a:schemeClr val="bg1"/>
                </a:solidFill>
              </a:rPr>
              <a:t>の評価</a:t>
            </a:r>
            <a:endParaRPr kumimoji="1" lang="en-US" altLang="ja-JP" sz="1600" b="1" dirty="0">
              <a:solidFill>
                <a:schemeClr val="bg1"/>
              </a:solidFill>
            </a:endParaRPr>
          </a:p>
          <a:p>
            <a:pPr algn="ctr"/>
            <a:r>
              <a:rPr kumimoji="1" lang="ja-JP" altLang="en-US" sz="1600" b="1" dirty="0">
                <a:solidFill>
                  <a:schemeClr val="bg1"/>
                </a:solidFill>
              </a:rPr>
              <a:t>ポイント</a:t>
            </a:r>
          </a:p>
        </p:txBody>
      </p:sp>
      <p:cxnSp>
        <p:nvCxnSpPr>
          <p:cNvPr id="12" name="直線コネクタ 11">
            <a:extLst>
              <a:ext uri="{FF2B5EF4-FFF2-40B4-BE49-F238E27FC236}">
                <a16:creationId xmlns:a16="http://schemas.microsoft.com/office/drawing/2014/main" id="{2E59D92F-548A-5609-9318-7382B5200EE0}"/>
              </a:ext>
            </a:extLst>
          </p:cNvPr>
          <p:cNvCxnSpPr>
            <a:cxnSpLocks/>
          </p:cNvCxnSpPr>
          <p:nvPr/>
        </p:nvCxnSpPr>
        <p:spPr>
          <a:xfrm>
            <a:off x="246000" y="5292686"/>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4CD84616-30EF-D48B-8E42-3A99F7A96745}"/>
              </a:ext>
            </a:extLst>
          </p:cNvPr>
          <p:cNvCxnSpPr>
            <a:cxnSpLocks/>
          </p:cNvCxnSpPr>
          <p:nvPr/>
        </p:nvCxnSpPr>
        <p:spPr>
          <a:xfrm>
            <a:off x="246000" y="1690789"/>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直線コネクタ 14">
            <a:extLst>
              <a:ext uri="{FF2B5EF4-FFF2-40B4-BE49-F238E27FC236}">
                <a16:creationId xmlns:a16="http://schemas.microsoft.com/office/drawing/2014/main" id="{8816811C-04ED-C9F4-E453-5105E7601072}"/>
              </a:ext>
            </a:extLst>
          </p:cNvPr>
          <p:cNvCxnSpPr>
            <a:cxnSpLocks/>
          </p:cNvCxnSpPr>
          <p:nvPr/>
        </p:nvCxnSpPr>
        <p:spPr>
          <a:xfrm>
            <a:off x="246000" y="6739467"/>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直線コネクタ 15">
            <a:extLst>
              <a:ext uri="{FF2B5EF4-FFF2-40B4-BE49-F238E27FC236}">
                <a16:creationId xmlns:a16="http://schemas.microsoft.com/office/drawing/2014/main" id="{BA46CDD7-735D-CAE8-02FF-F87C00E48729}"/>
              </a:ext>
            </a:extLst>
          </p:cNvPr>
          <p:cNvCxnSpPr>
            <a:cxnSpLocks/>
          </p:cNvCxnSpPr>
          <p:nvPr/>
        </p:nvCxnSpPr>
        <p:spPr>
          <a:xfrm>
            <a:off x="1811358" y="1690789"/>
            <a:ext cx="0" cy="504867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4" name="テキスト ボックス 23">
            <a:extLst>
              <a:ext uri="{FF2B5EF4-FFF2-40B4-BE49-F238E27FC236}">
                <a16:creationId xmlns:a16="http://schemas.microsoft.com/office/drawing/2014/main" id="{BF5E095A-9D1B-5857-9A27-31DF4B27ADF8}"/>
              </a:ext>
            </a:extLst>
          </p:cNvPr>
          <p:cNvSpPr txBox="1"/>
          <p:nvPr/>
        </p:nvSpPr>
        <p:spPr>
          <a:xfrm>
            <a:off x="1923319" y="1760951"/>
            <a:ext cx="10022681" cy="432000"/>
          </a:xfrm>
          <a:prstGeom prst="rect">
            <a:avLst/>
          </a:prstGeom>
          <a:solidFill>
            <a:srgbClr val="FFFFCC"/>
          </a:solidFill>
          <a:ln>
            <a:solidFill>
              <a:schemeClr val="tx1"/>
            </a:solidFill>
          </a:ln>
        </p:spPr>
        <p:txBody>
          <a:bodyPr wrap="square" rtlCol="0" anchor="ctr">
            <a:no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事業名：伴走支援型観光地域力強化推進事業（サステナブル枠）</a:t>
            </a:r>
          </a:p>
        </p:txBody>
      </p:sp>
      <p:sp>
        <p:nvSpPr>
          <p:cNvPr id="26" name="テキスト ボックス 25">
            <a:extLst>
              <a:ext uri="{FF2B5EF4-FFF2-40B4-BE49-F238E27FC236}">
                <a16:creationId xmlns:a16="http://schemas.microsoft.com/office/drawing/2014/main" id="{1AEE5C52-31CA-6D4D-A915-9A386418E2FE}"/>
              </a:ext>
            </a:extLst>
          </p:cNvPr>
          <p:cNvSpPr txBox="1"/>
          <p:nvPr/>
        </p:nvSpPr>
        <p:spPr>
          <a:xfrm>
            <a:off x="1919167" y="2229418"/>
            <a:ext cx="10009283" cy="1089726"/>
          </a:xfrm>
          <a:prstGeom prst="rect">
            <a:avLst/>
          </a:prstGeom>
          <a:solidFill>
            <a:srgbClr val="FFFFCC"/>
          </a:solidFill>
          <a:ln>
            <a:solidFill>
              <a:schemeClr val="tx1"/>
            </a:solidFill>
          </a:ln>
        </p:spPr>
        <p:txBody>
          <a:bodyPr wrap="square" lIns="91440" tIns="45720" rIns="91440" bIns="45720" rtlCol="0" anchor="ctr">
            <a:no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実証事業例</a:t>
            </a:r>
            <a:r>
              <a:rPr kumimoji="1" lang="en-US" altLang="ja-JP"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p>
          <a:p>
            <a:pPr defTabSz="457200">
              <a:defRPr/>
            </a:pPr>
            <a:r>
              <a:rPr kumimoji="1" lang="ja-JP" altLang="en-US" sz="1600" b="1" i="0" u="none" strike="noStrike" kern="1200" cap="none" spc="0" normalizeH="0" baseline="0" noProof="0" dirty="0">
                <a:ln>
                  <a:noFill/>
                </a:ln>
                <a:solidFill>
                  <a:prstClr val="black"/>
                </a:solidFill>
                <a:effectLst/>
                <a:uLnTx/>
                <a:uFillTx/>
                <a:latin typeface="メイリオ"/>
                <a:ea typeface="メイリオ"/>
              </a:rPr>
              <a:t>①</a:t>
            </a:r>
            <a:r>
              <a:rPr kumimoji="1" lang="ja-JP" altLang="en-US" sz="1600" i="0" u="none" strike="noStrike" kern="1200" cap="none" spc="0" normalizeH="0" baseline="0" noProof="0" dirty="0">
                <a:ln>
                  <a:noFill/>
                </a:ln>
                <a:solidFill>
                  <a:prstClr val="black"/>
                </a:solidFill>
                <a:effectLst/>
                <a:uLnTx/>
                <a:uFillTx/>
                <a:latin typeface="メイリオ"/>
                <a:ea typeface="メイリオ"/>
              </a:rPr>
              <a:t>特定の観光地に</a:t>
            </a:r>
            <a:r>
              <a:rPr kumimoji="1" lang="ja-JP" altLang="en-US" sz="1600" i="0" u="none" strike="noStrike" kern="1200" cap="none" spc="0" normalizeH="0" baseline="0" noProof="0" dirty="0">
                <a:ln>
                  <a:noFill/>
                </a:ln>
                <a:effectLst/>
                <a:uLnTx/>
                <a:uFillTx/>
                <a:latin typeface="メイリオ"/>
                <a:ea typeface="メイリオ"/>
              </a:rPr>
              <a:t>おける過度な観光客の集中による</a:t>
            </a:r>
            <a:r>
              <a:rPr lang="ja-JP" altLang="en-US" sz="1600" dirty="0">
                <a:latin typeface="メイリオ"/>
                <a:ea typeface="メイリオ"/>
              </a:rPr>
              <a:t>混雑</a:t>
            </a:r>
            <a:r>
              <a:rPr kumimoji="1" lang="ja-JP" altLang="en-US" sz="1600" i="0" u="none" strike="noStrike" kern="1200" cap="none" spc="0" normalizeH="0" baseline="0" noProof="0" dirty="0">
                <a:ln>
                  <a:noFill/>
                </a:ln>
                <a:effectLst/>
                <a:uLnTx/>
                <a:uFillTx/>
                <a:latin typeface="メイリオ"/>
                <a:ea typeface="メイリオ"/>
              </a:rPr>
              <a:t>の未然防止、抑制策</a:t>
            </a:r>
            <a:r>
              <a:rPr lang="ja-JP" altLang="en-US" sz="1600" dirty="0">
                <a:latin typeface="メイリオ"/>
                <a:ea typeface="メイリオ"/>
              </a:rPr>
              <a:t>、マナー啓発等</a:t>
            </a:r>
            <a:r>
              <a:rPr kumimoji="1" lang="ja-JP" altLang="en-US" sz="1600" i="0" u="none" strike="noStrike" kern="1200" cap="none" spc="0" normalizeH="0" baseline="0" noProof="0" dirty="0">
                <a:ln>
                  <a:noFill/>
                </a:ln>
                <a:effectLst/>
                <a:uLnTx/>
                <a:uFillTx/>
                <a:latin typeface="メイリオ"/>
                <a:ea typeface="メイリオ"/>
              </a:rPr>
              <a:t>を実施。</a:t>
            </a:r>
            <a:endParaRPr lang="en-US" altLang="ja-JP" sz="1600" i="0" u="none" strike="noStrike" kern="1200" cap="none" spc="0" normalizeH="0" baseline="0" noProof="0" dirty="0">
              <a:ln>
                <a:noFill/>
              </a:ln>
              <a:effectLst/>
              <a:uLnTx/>
              <a:uFillTx/>
              <a:latin typeface="メイリオ"/>
              <a:ea typeface="メイリオ"/>
            </a:endParaRPr>
          </a:p>
          <a:p>
            <a:pPr marL="0" marR="0" lvl="0" indent="0" defTabSz="457200" rtl="0" eaLnBrk="1" fontAlgn="auto" latinLnBrk="0" hangingPunct="1">
              <a:lnSpc>
                <a:spcPct val="100000"/>
              </a:lnSpc>
              <a:spcBef>
                <a:spcPts val="0"/>
              </a:spcBef>
              <a:spcAft>
                <a:spcPts val="0"/>
              </a:spcAft>
              <a:buClrTx/>
              <a:buSzTx/>
              <a:buFontTx/>
              <a:buNone/>
              <a:tabLst/>
              <a:defRPr/>
            </a:pPr>
            <a:r>
              <a:rPr lang="ja-JP" altLang="en-US" sz="1600" b="1" dirty="0">
                <a:latin typeface="メイリオ" panose="020B0604030504040204" pitchFamily="50" charset="-128"/>
                <a:ea typeface="メイリオ" panose="020B0604030504040204" pitchFamily="50" charset="-128"/>
              </a:rPr>
              <a:t>②</a:t>
            </a:r>
            <a:r>
              <a:rPr lang="ja-JP" altLang="en-US" sz="1600" b="0" i="0" dirty="0">
                <a:effectLst/>
                <a:latin typeface="Meiryo" panose="020B0604030504040204" pitchFamily="50" charset="-128"/>
                <a:ea typeface="Meiryo" panose="020B0604030504040204" pitchFamily="50" charset="-128"/>
              </a:rPr>
              <a:t>鉄道・バス等の公共交通機関利用促進による</a:t>
            </a:r>
            <a:r>
              <a:rPr lang="en-US" altLang="ja-JP" sz="1600" b="0" i="0" dirty="0">
                <a:effectLst/>
                <a:latin typeface="Meiryo" panose="020B0604030504040204" pitchFamily="50" charset="-128"/>
                <a:ea typeface="Meiryo" panose="020B0604030504040204" pitchFamily="50" charset="-128"/>
              </a:rPr>
              <a:t>CO</a:t>
            </a:r>
            <a:r>
              <a:rPr lang="en-US" altLang="ja-JP" sz="1600" b="0" i="0" baseline="-25000" dirty="0">
                <a:effectLst/>
                <a:latin typeface="Meiryo" panose="020B0604030504040204" pitchFamily="50" charset="-128"/>
                <a:ea typeface="Meiryo" panose="020B0604030504040204" pitchFamily="50" charset="-128"/>
              </a:rPr>
              <a:t>2</a:t>
            </a:r>
            <a:r>
              <a:rPr lang="ja-JP" altLang="en-US" sz="1600" b="0" i="0" dirty="0">
                <a:effectLst/>
                <a:latin typeface="Meiryo" panose="020B0604030504040204" pitchFamily="50" charset="-128"/>
                <a:ea typeface="Meiryo" panose="020B0604030504040204" pitchFamily="50" charset="-128"/>
              </a:rPr>
              <a:t>排出量の削減、交通情報の透明化、利用時の</a:t>
            </a:r>
            <a:endParaRPr lang="en-US" altLang="ja-JP" sz="1600" b="0" i="0" dirty="0">
              <a:effectLst/>
              <a:latin typeface="Meiryo" panose="020B0604030504040204" pitchFamily="50" charset="-128"/>
              <a:ea typeface="Meiryo" panose="020B0604030504040204" pitchFamily="50" charset="-128"/>
            </a:endParaRPr>
          </a:p>
          <a:p>
            <a:pPr marL="0" marR="0" lvl="0" indent="0" defTabSz="457200" rtl="0" eaLnBrk="1" fontAlgn="auto" latinLnBrk="0" hangingPunct="1">
              <a:lnSpc>
                <a:spcPct val="100000"/>
              </a:lnSpc>
              <a:spcBef>
                <a:spcPts val="0"/>
              </a:spcBef>
              <a:spcAft>
                <a:spcPts val="0"/>
              </a:spcAft>
              <a:buClrTx/>
              <a:buSzTx/>
              <a:buFontTx/>
              <a:buNone/>
              <a:tabLst/>
              <a:defRPr/>
            </a:pPr>
            <a:r>
              <a:rPr lang="ja-JP" altLang="en-US" sz="1600" dirty="0">
                <a:latin typeface="Meiryo" panose="020B0604030504040204" pitchFamily="50" charset="-128"/>
                <a:ea typeface="Meiryo" panose="020B0604030504040204" pitchFamily="50" charset="-128"/>
              </a:rPr>
              <a:t>　</a:t>
            </a:r>
            <a:r>
              <a:rPr lang="ja-JP" altLang="en-US" sz="1600" b="0" i="0" dirty="0">
                <a:effectLst/>
                <a:latin typeface="Meiryo" panose="020B0604030504040204" pitchFamily="50" charset="-128"/>
                <a:ea typeface="Meiryo" panose="020B0604030504040204" pitchFamily="50" charset="-128"/>
              </a:rPr>
              <a:t>キャッシュレス化など、インバウンド</a:t>
            </a:r>
            <a:r>
              <a:rPr lang="en-US" altLang="ja-JP" sz="1600" b="0" i="0" dirty="0">
                <a:effectLst/>
                <a:latin typeface="Meiryo" panose="020B0604030504040204" pitchFamily="50" charset="-128"/>
                <a:ea typeface="Meiryo" panose="020B0604030504040204" pitchFamily="50" charset="-128"/>
              </a:rPr>
              <a:t>FIT</a:t>
            </a:r>
            <a:r>
              <a:rPr lang="ja-JP" altLang="en-US" sz="1600" b="0" i="0" dirty="0">
                <a:effectLst/>
                <a:latin typeface="Meiryo" panose="020B0604030504040204" pitchFamily="50" charset="-128"/>
                <a:ea typeface="Meiryo" panose="020B0604030504040204" pitchFamily="50" charset="-128"/>
              </a:rPr>
              <a:t>観光客と住民等の利便性確保を目的とした施策。</a:t>
            </a:r>
            <a:endParaRPr kumimoji="1" lang="ja-JP" altLang="en-US" sz="1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3D68D352-280C-8038-69D5-7FF6DFF3C898}"/>
              </a:ext>
            </a:extLst>
          </p:cNvPr>
          <p:cNvSpPr txBox="1"/>
          <p:nvPr/>
        </p:nvSpPr>
        <p:spPr>
          <a:xfrm>
            <a:off x="1923319" y="4093783"/>
            <a:ext cx="10022681" cy="1118068"/>
          </a:xfrm>
          <a:prstGeom prst="rect">
            <a:avLst/>
          </a:prstGeom>
          <a:solidFill>
            <a:srgbClr val="FFFFCC"/>
          </a:solidFill>
          <a:ln>
            <a:solidFill>
              <a:schemeClr val="tx1"/>
            </a:solidFill>
          </a:ln>
        </p:spPr>
        <p:txBody>
          <a:bodyPr wrap="square" rtlCol="0" anchor="ctr">
            <a:noAutofit/>
          </a:bodyPr>
          <a:lstStyle/>
          <a:p>
            <a:pPr defTabSz="457200">
              <a:defRPr/>
            </a:pPr>
            <a:r>
              <a:rPr lang="en-US" altLang="ja-JP" sz="1600" b="1" dirty="0">
                <a:solidFill>
                  <a:prstClr val="black"/>
                </a:solidFill>
                <a:latin typeface="メイリオ" panose="020B0604030504040204" pitchFamily="50" charset="-128"/>
                <a:ea typeface="メイリオ" panose="020B0604030504040204" pitchFamily="50" charset="-128"/>
              </a:rPr>
              <a:t>【</a:t>
            </a:r>
            <a:r>
              <a:rPr lang="ja-JP" altLang="en-US" sz="1600" b="1" dirty="0">
                <a:solidFill>
                  <a:prstClr val="black"/>
                </a:solidFill>
                <a:latin typeface="メイリオ" panose="020B0604030504040204" pitchFamily="50" charset="-128"/>
                <a:ea typeface="メイリオ" panose="020B0604030504040204" pitchFamily="50" charset="-128"/>
              </a:rPr>
              <a:t>応募団体</a:t>
            </a:r>
            <a:r>
              <a:rPr lang="en-US" altLang="ja-JP" sz="1600" b="1" dirty="0">
                <a:solidFill>
                  <a:prstClr val="black"/>
                </a:solidFill>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市町村、</a:t>
            </a:r>
            <a:r>
              <a:rPr lang="en-US" altLang="ja-JP" sz="1600" dirty="0">
                <a:latin typeface="メイリオ" panose="020B0604030504040204" pitchFamily="50" charset="-128"/>
                <a:ea typeface="メイリオ" panose="020B0604030504040204" pitchFamily="50" charset="-128"/>
              </a:rPr>
              <a:t>DMO</a:t>
            </a:r>
            <a:r>
              <a:rPr lang="ja-JP" altLang="en-US" sz="1600" dirty="0">
                <a:latin typeface="メイリオ" panose="020B0604030504040204" pitchFamily="50" charset="-128"/>
                <a:ea typeface="メイリオ" panose="020B0604030504040204" pitchFamily="50" charset="-128"/>
              </a:rPr>
              <a:t>（候補法人含む）、観光協会（観光連盟など）</a:t>
            </a:r>
            <a:r>
              <a:rPr lang="ja-JP" altLang="en-US" sz="1600" dirty="0">
                <a:solidFill>
                  <a:prstClr val="black"/>
                </a:solidFill>
                <a:latin typeface="メイリオ" panose="020B0604030504040204" pitchFamily="50" charset="-128"/>
                <a:ea typeface="メイリオ" panose="020B0604030504040204" pitchFamily="50" charset="-128"/>
              </a:rPr>
              <a:t>、自治体又は</a:t>
            </a:r>
            <a:r>
              <a:rPr lang="en-US" altLang="ja-JP" sz="1600" dirty="0">
                <a:solidFill>
                  <a:prstClr val="black"/>
                </a:solidFill>
                <a:latin typeface="メイリオ" panose="020B0604030504040204" pitchFamily="50" charset="-128"/>
                <a:ea typeface="メイリオ" panose="020B0604030504040204" pitchFamily="50" charset="-128"/>
              </a:rPr>
              <a:t>DMO</a:t>
            </a:r>
            <a:r>
              <a:rPr lang="ja-JP" altLang="en-US" sz="1600" dirty="0" err="1">
                <a:solidFill>
                  <a:prstClr val="black"/>
                </a:solidFill>
                <a:latin typeface="メイリオ" panose="020B0604030504040204" pitchFamily="50" charset="-128"/>
                <a:ea typeface="メイリオ" panose="020B0604030504040204" pitchFamily="50" charset="-128"/>
              </a:rPr>
              <a:t>、</a:t>
            </a:r>
            <a:r>
              <a:rPr lang="ja-JP" altLang="en-US" sz="1600" dirty="0">
                <a:solidFill>
                  <a:prstClr val="black"/>
                </a:solidFill>
                <a:latin typeface="メイリオ" panose="020B0604030504040204" pitchFamily="50" charset="-128"/>
                <a:ea typeface="メイリオ" panose="020B0604030504040204" pitchFamily="50" charset="-128"/>
              </a:rPr>
              <a:t>観光協会を含んで組織する実行委員会や協議会</a:t>
            </a:r>
            <a:endParaRPr lang="en-US" altLang="ja-JP" sz="1600" dirty="0">
              <a:solidFill>
                <a:prstClr val="black"/>
              </a:solidFill>
              <a:latin typeface="メイリオ" panose="020B0604030504040204" pitchFamily="50" charset="-128"/>
              <a:ea typeface="メイリオ" panose="020B0604030504040204" pitchFamily="50" charset="-128"/>
            </a:endParaRPr>
          </a:p>
          <a:p>
            <a:pPr defTabSz="457200">
              <a:defRPr/>
            </a:pPr>
            <a:r>
              <a:rPr lang="ja-JP" altLang="en-US" sz="1600" dirty="0">
                <a:solidFill>
                  <a:prstClr val="black"/>
                </a:solidFill>
                <a:latin typeface="メイリオ" panose="020B0604030504040204" pitchFamily="50" charset="-128"/>
                <a:ea typeface="メイリオ" panose="020B0604030504040204" pitchFamily="50" charset="-128"/>
              </a:rPr>
              <a:t>等の団体（</a:t>
            </a:r>
            <a:r>
              <a:rPr lang="en-US" altLang="ja-JP" sz="1600" dirty="0">
                <a:solidFill>
                  <a:prstClr val="black"/>
                </a:solidFill>
                <a:latin typeface="メイリオ" panose="020B0604030504040204" pitchFamily="50" charset="-128"/>
                <a:ea typeface="メイリオ" panose="020B0604030504040204" pitchFamily="50" charset="-128"/>
              </a:rPr>
              <a:t>※</a:t>
            </a:r>
            <a:r>
              <a:rPr lang="ja-JP" altLang="en-US" sz="1600" dirty="0">
                <a:solidFill>
                  <a:prstClr val="black"/>
                </a:solidFill>
                <a:latin typeface="メイリオ" panose="020B0604030504040204" pitchFamily="50" charset="-128"/>
                <a:ea typeface="メイリオ" panose="020B0604030504040204" pitchFamily="50" charset="-128"/>
              </a:rPr>
              <a:t>本実施事業には交通事業者、観光関係者（宿泊、観光施設等）も含めること。）</a:t>
            </a:r>
            <a:endParaRPr lang="en-US" altLang="ja-JP" sz="1600" dirty="0">
              <a:solidFill>
                <a:prstClr val="black"/>
              </a:solidFill>
              <a:latin typeface="メイリオ" panose="020B0604030504040204" pitchFamily="50" charset="-128"/>
              <a:ea typeface="メイリオ" panose="020B0604030504040204" pitchFamily="50" charset="-128"/>
            </a:endParaRPr>
          </a:p>
          <a:p>
            <a:pPr defTabSz="457200">
              <a:defRPr/>
            </a:pPr>
            <a:r>
              <a:rPr lang="ja-JP" altLang="en-US" sz="1600" dirty="0">
                <a:solidFill>
                  <a:prstClr val="black"/>
                </a:solidFill>
                <a:latin typeface="メイリオ" panose="020B0604030504040204" pitchFamily="50" charset="-128"/>
                <a:ea typeface="メイリオ" panose="020B0604030504040204" pitchFamily="50" charset="-128"/>
              </a:rPr>
              <a:t>（自治体は、複数の自治体が跨っても構わない）</a:t>
            </a:r>
            <a:endParaRPr lang="en-US" altLang="ja-JP" sz="1600" dirty="0">
              <a:solidFill>
                <a:prstClr val="black"/>
              </a:solidFill>
              <a:latin typeface="メイリオ" panose="020B0604030504040204" pitchFamily="50" charset="-128"/>
              <a:ea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7F7CF867-A64F-DEF6-1F63-FC5AF455E0B3}"/>
              </a:ext>
            </a:extLst>
          </p:cNvPr>
          <p:cNvSpPr>
            <a:spLocks noGrp="1"/>
          </p:cNvSpPr>
          <p:nvPr>
            <p:ph type="sldNum" sz="quarter" idx="12"/>
          </p:nvPr>
        </p:nvSpPr>
        <p:spPr>
          <a:xfrm>
            <a:off x="9448800" y="6492875"/>
            <a:ext cx="2743200" cy="365125"/>
          </a:xfrm>
        </p:spPr>
        <p:txBody>
          <a:bodyPr/>
          <a:lstStyle/>
          <a:p>
            <a:fld id="{8EAB90E1-8A1E-4CDD-A83B-8AFD55E4F56C}" type="slidenum">
              <a:rPr kumimoji="1" lang="ja-JP" altLang="en-US" smtClean="0"/>
              <a:t>3</a:t>
            </a:fld>
            <a:endParaRPr kumimoji="1" lang="ja-JP" altLang="en-US"/>
          </a:p>
        </p:txBody>
      </p:sp>
      <p:sp>
        <p:nvSpPr>
          <p:cNvPr id="18" name="テキスト ボックス 17">
            <a:extLst>
              <a:ext uri="{FF2B5EF4-FFF2-40B4-BE49-F238E27FC236}">
                <a16:creationId xmlns:a16="http://schemas.microsoft.com/office/drawing/2014/main" id="{B0A50347-37E9-95E2-DB3A-697B55D8DF6B}"/>
              </a:ext>
            </a:extLst>
          </p:cNvPr>
          <p:cNvSpPr txBox="1"/>
          <p:nvPr/>
        </p:nvSpPr>
        <p:spPr>
          <a:xfrm>
            <a:off x="1918869" y="3369404"/>
            <a:ext cx="10009283" cy="654277"/>
          </a:xfrm>
          <a:prstGeom prst="rect">
            <a:avLst/>
          </a:prstGeom>
          <a:solidFill>
            <a:srgbClr val="FFFFCC"/>
          </a:solidFill>
          <a:ln>
            <a:solidFill>
              <a:schemeClr val="tx1"/>
            </a:solidFill>
          </a:ln>
        </p:spPr>
        <p:txBody>
          <a:bodyPr wrap="square" rtlCol="0" anchor="ctr">
            <a:noAutofit/>
          </a:bodyPr>
          <a:lstStyle/>
          <a:p>
            <a:pPr defTabSz="457200">
              <a:defRPr/>
            </a:pPr>
            <a:r>
              <a:rPr lang="en-US" altLang="ja-JP" sz="1600" b="1" dirty="0">
                <a:solidFill>
                  <a:prstClr val="black"/>
                </a:solidFill>
                <a:latin typeface="メイリオ" panose="020B0604030504040204" pitchFamily="50" charset="-128"/>
                <a:ea typeface="メイリオ" panose="020B0604030504040204" pitchFamily="50" charset="-128"/>
              </a:rPr>
              <a:t>【</a:t>
            </a:r>
            <a:r>
              <a:rPr lang="ja-JP" altLang="en-US" sz="1600" b="1" dirty="0">
                <a:solidFill>
                  <a:prstClr val="black"/>
                </a:solidFill>
                <a:latin typeface="メイリオ" panose="020B0604030504040204" pitchFamily="50" charset="-128"/>
                <a:ea typeface="メイリオ" panose="020B0604030504040204" pitchFamily="50" charset="-128"/>
              </a:rPr>
              <a:t>目的</a:t>
            </a:r>
            <a:r>
              <a:rPr lang="en-US" altLang="ja-JP" sz="1600" b="1" dirty="0">
                <a:solidFill>
                  <a:prstClr val="black"/>
                </a:solidFill>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持続可能な観光（サステナブルツーリズム）の観点から、観光により生じる負担を軽減し、地域と観光客との良好な関係を構築</a:t>
            </a:r>
            <a:endParaRPr kumimoji="1" lang="ja-JP" altLang="en-US" sz="1600" b="1" i="0" u="none" strike="noStrike" kern="1200" cap="none" spc="0" normalizeH="0" baseline="0" noProof="0" dirty="0">
              <a:ln>
                <a:noFill/>
              </a:ln>
              <a:effectLst/>
              <a:uLnTx/>
              <a:uFillTx/>
              <a:latin typeface="+mn-ea"/>
            </a:endParaRPr>
          </a:p>
        </p:txBody>
      </p:sp>
      <p:sp>
        <p:nvSpPr>
          <p:cNvPr id="11" name="正方形/長方形 10">
            <a:extLst>
              <a:ext uri="{FF2B5EF4-FFF2-40B4-BE49-F238E27FC236}">
                <a16:creationId xmlns:a16="http://schemas.microsoft.com/office/drawing/2014/main" id="{2659DCCC-1614-3FC6-68A2-127DC805C0C0}"/>
              </a:ext>
            </a:extLst>
          </p:cNvPr>
          <p:cNvSpPr/>
          <p:nvPr/>
        </p:nvSpPr>
        <p:spPr>
          <a:xfrm>
            <a:off x="2020676" y="2522649"/>
            <a:ext cx="9590077" cy="776653"/>
          </a:xfrm>
          <a:prstGeom prst="rect">
            <a:avLst/>
          </a:prstGeom>
          <a:noFill/>
          <a:ln w="1905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左中かっこ 18">
            <a:extLst>
              <a:ext uri="{FF2B5EF4-FFF2-40B4-BE49-F238E27FC236}">
                <a16:creationId xmlns:a16="http://schemas.microsoft.com/office/drawing/2014/main" id="{71206905-60F3-C20D-BAFC-8E2C712E3D70}"/>
              </a:ext>
            </a:extLst>
          </p:cNvPr>
          <p:cNvSpPr/>
          <p:nvPr/>
        </p:nvSpPr>
        <p:spPr>
          <a:xfrm>
            <a:off x="1668735" y="5612422"/>
            <a:ext cx="182772" cy="809544"/>
          </a:xfrm>
          <a:prstGeom prst="lef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cxnSp>
        <p:nvCxnSpPr>
          <p:cNvPr id="36" name="直線コネクタ 35">
            <a:extLst>
              <a:ext uri="{FF2B5EF4-FFF2-40B4-BE49-F238E27FC236}">
                <a16:creationId xmlns:a16="http://schemas.microsoft.com/office/drawing/2014/main" id="{DEBADDAD-D8D3-A034-E987-8CFD0F06BCDD}"/>
              </a:ext>
            </a:extLst>
          </p:cNvPr>
          <p:cNvCxnSpPr>
            <a:cxnSpLocks/>
            <a:stCxn id="19" idx="1"/>
          </p:cNvCxnSpPr>
          <p:nvPr/>
        </p:nvCxnSpPr>
        <p:spPr>
          <a:xfrm flipH="1">
            <a:off x="1578038" y="6017194"/>
            <a:ext cx="90697" cy="149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 name="直線コネクタ 3">
            <a:extLst>
              <a:ext uri="{FF2B5EF4-FFF2-40B4-BE49-F238E27FC236}">
                <a16:creationId xmlns:a16="http://schemas.microsoft.com/office/drawing/2014/main" id="{8F027D42-7999-B48F-FF53-CBB69A5D8876}"/>
              </a:ext>
            </a:extLst>
          </p:cNvPr>
          <p:cNvCxnSpPr>
            <a:cxnSpLocks/>
          </p:cNvCxnSpPr>
          <p:nvPr/>
        </p:nvCxnSpPr>
        <p:spPr>
          <a:xfrm>
            <a:off x="263550" y="1690789"/>
            <a:ext cx="0" cy="504867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 name="直線コネクタ 4">
            <a:extLst>
              <a:ext uri="{FF2B5EF4-FFF2-40B4-BE49-F238E27FC236}">
                <a16:creationId xmlns:a16="http://schemas.microsoft.com/office/drawing/2014/main" id="{0A733EF9-CBAC-331B-2503-6F652F286D7B}"/>
              </a:ext>
            </a:extLst>
          </p:cNvPr>
          <p:cNvCxnSpPr>
            <a:cxnSpLocks/>
          </p:cNvCxnSpPr>
          <p:nvPr/>
        </p:nvCxnSpPr>
        <p:spPr>
          <a:xfrm>
            <a:off x="11946279" y="1690789"/>
            <a:ext cx="0" cy="504867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1472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テキスト ボックス 30">
            <a:extLst>
              <a:ext uri="{FF2B5EF4-FFF2-40B4-BE49-F238E27FC236}">
                <a16:creationId xmlns:a16="http://schemas.microsoft.com/office/drawing/2014/main" id="{D459A588-50EB-7E4C-489A-6FAAA1B973FD}"/>
              </a:ext>
            </a:extLst>
          </p:cNvPr>
          <p:cNvSpPr txBox="1"/>
          <p:nvPr/>
        </p:nvSpPr>
        <p:spPr>
          <a:xfrm>
            <a:off x="4334933" y="4981582"/>
            <a:ext cx="5306700" cy="1656281"/>
          </a:xfrm>
          <a:prstGeom prst="rect">
            <a:avLst/>
          </a:prstGeom>
          <a:noFill/>
          <a:ln w="28575">
            <a:solidFill>
              <a:srgbClr val="4472C4"/>
            </a:solidFill>
            <a:prstDash val="dash"/>
          </a:ln>
        </p:spPr>
        <p:txBody>
          <a:bodyPr wrap="square" rtlCol="0">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black"/>
                </a:solidFill>
                <a:effectLst/>
                <a:uLnTx/>
                <a:uFillTx/>
                <a:latin typeface="+mn-ea"/>
              </a:rPr>
              <a:t>伴走支援による磨き上げ</a:t>
            </a:r>
          </a:p>
        </p:txBody>
      </p:sp>
      <p:cxnSp>
        <p:nvCxnSpPr>
          <p:cNvPr id="48" name="直線コネクタ 47">
            <a:extLst>
              <a:ext uri="{FF2B5EF4-FFF2-40B4-BE49-F238E27FC236}">
                <a16:creationId xmlns:a16="http://schemas.microsoft.com/office/drawing/2014/main" id="{50BAF182-62C5-9B6E-6D54-638FB8D2A7EF}"/>
              </a:ext>
            </a:extLst>
          </p:cNvPr>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7A676C11-21FF-09A5-567B-0204778E2F1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13" name="テキスト ボックス 12">
            <a:extLst>
              <a:ext uri="{FF2B5EF4-FFF2-40B4-BE49-F238E27FC236}">
                <a16:creationId xmlns:a16="http://schemas.microsoft.com/office/drawing/2014/main" id="{2B99ADCF-F084-94A7-9A9C-9340F6D7B6DD}"/>
              </a:ext>
            </a:extLst>
          </p:cNvPr>
          <p:cNvSpPr txBox="1"/>
          <p:nvPr/>
        </p:nvSpPr>
        <p:spPr>
          <a:xfrm>
            <a:off x="1904574" y="891339"/>
            <a:ext cx="10167413" cy="3785652"/>
          </a:xfrm>
          <a:prstGeom prst="rect">
            <a:avLst/>
          </a:prstGeom>
          <a:noFill/>
        </p:spPr>
        <p:txBody>
          <a:bodyPr wrap="square">
            <a:spAutoFit/>
          </a:bodyPr>
          <a:lstStyle/>
          <a:p>
            <a:r>
              <a:rPr lang="en-US" altLang="ja-JP" sz="1600" b="1" dirty="0">
                <a:ln w="0">
                  <a:noFill/>
                </a:ln>
                <a:solidFill>
                  <a:schemeClr val="tx1"/>
                </a:solidFill>
                <a:latin typeface="メイリオ" panose="020B0604030504040204" pitchFamily="50" charset="-128"/>
                <a:ea typeface="メイリオ" panose="020B0604030504040204" pitchFamily="50" charset="-128"/>
              </a:rPr>
              <a:t>(</a:t>
            </a:r>
            <a:r>
              <a:rPr lang="ja-JP" altLang="en-US" sz="1600" b="1" dirty="0">
                <a:ln w="0">
                  <a:noFill/>
                </a:ln>
                <a:solidFill>
                  <a:schemeClr val="tx1"/>
                </a:solidFill>
                <a:latin typeface="メイリオ" panose="020B0604030504040204" pitchFamily="50" charset="-128"/>
                <a:ea typeface="メイリオ" panose="020B0604030504040204" pitchFamily="50" charset="-128"/>
              </a:rPr>
              <a:t>１</a:t>
            </a:r>
            <a:r>
              <a:rPr lang="en-US" altLang="ja-JP" sz="1600" b="1" dirty="0">
                <a:ln w="0">
                  <a:noFill/>
                </a:ln>
                <a:solidFill>
                  <a:schemeClr val="tx1"/>
                </a:solidFill>
                <a:latin typeface="メイリオ" panose="020B0604030504040204" pitchFamily="50" charset="-128"/>
                <a:ea typeface="メイリオ" panose="020B0604030504040204" pitchFamily="50" charset="-128"/>
              </a:rPr>
              <a:t>)</a:t>
            </a:r>
            <a:r>
              <a:rPr lang="ja-JP" altLang="en-US" sz="1600" b="1" dirty="0">
                <a:ln w="0">
                  <a:noFill/>
                </a:ln>
                <a:latin typeface="メイリオ" panose="020B0604030504040204" pitchFamily="50" charset="-128"/>
                <a:ea typeface="メイリオ" panose="020B0604030504040204" pitchFamily="50" charset="-128"/>
              </a:rPr>
              <a:t>混雑緩和</a:t>
            </a:r>
            <a:r>
              <a:rPr lang="ja-JP" altLang="en-US" sz="1600" b="1" dirty="0">
                <a:ln w="0">
                  <a:noFill/>
                </a:ln>
                <a:solidFill>
                  <a:schemeClr val="tx1"/>
                </a:solidFill>
                <a:latin typeface="メイリオ" panose="020B0604030504040204" pitchFamily="50" charset="-128"/>
                <a:ea typeface="メイリオ" panose="020B0604030504040204" pitchFamily="50" charset="-128"/>
              </a:rPr>
              <a:t>対策</a:t>
            </a:r>
            <a:endParaRPr lang="en-US" altLang="ja-JP" sz="1600" b="1" dirty="0">
              <a:ln w="0">
                <a:noFill/>
              </a:ln>
              <a:solidFill>
                <a:schemeClr val="tx1"/>
              </a:solidFill>
              <a:latin typeface="メイリオ" panose="020B0604030504040204" pitchFamily="50" charset="-128"/>
              <a:ea typeface="メイリオ" panose="020B0604030504040204" pitchFamily="50" charset="-128"/>
            </a:endParaRPr>
          </a:p>
          <a:p>
            <a:r>
              <a:rPr lang="ja-JP" altLang="en-US" sz="1600" dirty="0">
                <a:ln w="0">
                  <a:noFill/>
                </a:ln>
                <a:latin typeface="メイリオ" panose="020B0604030504040204" pitchFamily="50" charset="-128"/>
                <a:ea typeface="メイリオ" panose="020B0604030504040204" pitchFamily="50" charset="-128"/>
              </a:rPr>
              <a:t>・混雑状況の把握のための調査・分析（専門家からの意見聴取含む）</a:t>
            </a:r>
            <a:endParaRPr lang="en-US" altLang="ja-JP" sz="1600" dirty="0">
              <a:ln w="0">
                <a:noFill/>
              </a:ln>
              <a:latin typeface="メイリオ" panose="020B0604030504040204" pitchFamily="50" charset="-128"/>
              <a:ea typeface="メイリオ" panose="020B0604030504040204" pitchFamily="50" charset="-128"/>
            </a:endParaRPr>
          </a:p>
          <a:p>
            <a:r>
              <a:rPr lang="ja-JP" altLang="en-US" sz="1600" dirty="0">
                <a:ln w="0">
                  <a:noFill/>
                </a:ln>
                <a:solidFill>
                  <a:schemeClr val="tx1"/>
                </a:solidFill>
                <a:latin typeface="メイリオ" panose="020B0604030504040204" pitchFamily="50" charset="-128"/>
                <a:ea typeface="メイリオ" panose="020B0604030504040204" pitchFamily="50" charset="-128"/>
              </a:rPr>
              <a:t>・受入環境の整備　</a:t>
            </a:r>
            <a:r>
              <a:rPr lang="ja-JP" altLang="en-US" sz="1600" dirty="0">
                <a:ln w="0">
                  <a:noFill/>
                </a:ln>
                <a:latin typeface="メイリオ" panose="020B0604030504040204" pitchFamily="50" charset="-128"/>
                <a:ea typeface="メイリオ" panose="020B0604030504040204" pitchFamily="50" charset="-128"/>
              </a:rPr>
              <a:t>・観光需要の適切な管理　・観光客の分散・平準化</a:t>
            </a:r>
            <a:endParaRPr lang="en-US" altLang="ja-JP" sz="1600" dirty="0">
              <a:ln w="0">
                <a:noFill/>
              </a:ln>
              <a:latin typeface="メイリオ" panose="020B0604030504040204" pitchFamily="50" charset="-128"/>
              <a:ea typeface="メイリオ" panose="020B0604030504040204" pitchFamily="50" charset="-128"/>
            </a:endParaRPr>
          </a:p>
          <a:p>
            <a:r>
              <a:rPr lang="ja-JP" altLang="en-US" sz="1600" dirty="0">
                <a:ln w="0">
                  <a:noFill/>
                </a:ln>
                <a:latin typeface="メイリオ" panose="020B0604030504040204" pitchFamily="50" charset="-128"/>
                <a:ea typeface="メイリオ" panose="020B0604030504040204" pitchFamily="50" charset="-128"/>
              </a:rPr>
              <a:t>・マナー啓発活動　・地域住民と協業した観光振興　・国際認証取得に向けた取り組み</a:t>
            </a:r>
            <a:endParaRPr lang="en-US" altLang="ja-JP" sz="1600" dirty="0">
              <a:ln w="0">
                <a:noFill/>
              </a:ln>
              <a:latin typeface="メイリオ" panose="020B0604030504040204" pitchFamily="50" charset="-128"/>
              <a:ea typeface="メイリオ" panose="020B0604030504040204" pitchFamily="50" charset="-128"/>
            </a:endParaRPr>
          </a:p>
          <a:p>
            <a:r>
              <a:rPr lang="en-US" altLang="ja-JP" sz="1600" b="1" dirty="0">
                <a:ln w="0">
                  <a:noFill/>
                </a:ln>
                <a:latin typeface="メイリオ" panose="020B0604030504040204" pitchFamily="50" charset="-128"/>
                <a:ea typeface="メイリオ" panose="020B0604030504040204" pitchFamily="50" charset="-128"/>
              </a:rPr>
              <a:t>(</a:t>
            </a:r>
            <a:r>
              <a:rPr lang="ja-JP" altLang="en-US" sz="1600" b="1" dirty="0">
                <a:ln w="0">
                  <a:noFill/>
                </a:ln>
                <a:solidFill>
                  <a:schemeClr val="tx1"/>
                </a:solidFill>
                <a:latin typeface="メイリオ" panose="020B0604030504040204" pitchFamily="50" charset="-128"/>
                <a:ea typeface="メイリオ" panose="020B0604030504040204" pitchFamily="50" charset="-128"/>
              </a:rPr>
              <a:t>２</a:t>
            </a:r>
            <a:r>
              <a:rPr lang="en-US" altLang="ja-JP" sz="1600" b="1" dirty="0">
                <a:ln w="0">
                  <a:noFill/>
                </a:ln>
                <a:solidFill>
                  <a:schemeClr val="tx1"/>
                </a:solidFill>
                <a:latin typeface="メイリオ" panose="020B0604030504040204" pitchFamily="50" charset="-128"/>
                <a:ea typeface="メイリオ" panose="020B0604030504040204" pitchFamily="50" charset="-128"/>
              </a:rPr>
              <a:t>)CO2</a:t>
            </a:r>
            <a:r>
              <a:rPr lang="ja-JP" altLang="en-US" sz="1600" b="1" dirty="0">
                <a:ln w="0">
                  <a:noFill/>
                </a:ln>
                <a:solidFill>
                  <a:schemeClr val="tx1"/>
                </a:solidFill>
                <a:latin typeface="メイリオ" panose="020B0604030504040204" pitchFamily="50" charset="-128"/>
                <a:ea typeface="メイリオ" panose="020B0604030504040204" pitchFamily="50" charset="-128"/>
              </a:rPr>
              <a:t>削減のための公共交通機関の利用促進等</a:t>
            </a:r>
            <a:endParaRPr lang="en-US" altLang="ja-JP" sz="1400" b="1" dirty="0">
              <a:ln w="0">
                <a:noFill/>
              </a:ln>
              <a:latin typeface="メイリオ" panose="020B0604030504040204" pitchFamily="50" charset="-128"/>
              <a:ea typeface="メイリオ" panose="020B0604030504040204" pitchFamily="50" charset="-128"/>
            </a:endParaRPr>
          </a:p>
          <a:p>
            <a:r>
              <a:rPr lang="ja-JP" altLang="en-US" sz="1600" dirty="0">
                <a:ln w="0">
                  <a:noFill/>
                </a:ln>
                <a:solidFill>
                  <a:schemeClr val="tx1"/>
                </a:solidFill>
                <a:latin typeface="メイリオ" panose="020B0604030504040204" pitchFamily="50" charset="-128"/>
                <a:ea typeface="メイリオ" panose="020B0604030504040204" pitchFamily="50" charset="-128"/>
              </a:rPr>
              <a:t>・チケット購入や運賃支払のキャッシュレス化（多言語化）</a:t>
            </a:r>
            <a:endParaRPr lang="en-US" altLang="ja-JP" sz="1600" dirty="0">
              <a:ln w="0">
                <a:noFill/>
              </a:ln>
              <a:solidFill>
                <a:schemeClr val="tx1"/>
              </a:solidFill>
              <a:latin typeface="メイリオ" panose="020B0604030504040204" pitchFamily="50" charset="-128"/>
              <a:ea typeface="メイリオ" panose="020B0604030504040204" pitchFamily="50" charset="-128"/>
            </a:endParaRPr>
          </a:p>
          <a:p>
            <a:r>
              <a:rPr lang="ja-JP" altLang="en-US" sz="1600" dirty="0">
                <a:ln w="0">
                  <a:noFill/>
                </a:ln>
                <a:latin typeface="メイリオ" panose="020B0604030504040204" pitchFamily="50" charset="-128"/>
                <a:ea typeface="メイリオ" panose="020B0604030504040204" pitchFamily="50" charset="-128"/>
              </a:rPr>
              <a:t>・バスロケーションシステムや</a:t>
            </a:r>
            <a:r>
              <a:rPr lang="en-US" altLang="ja-JP" sz="1600" dirty="0">
                <a:ln w="0">
                  <a:noFill/>
                </a:ln>
                <a:latin typeface="メイリオ" panose="020B0604030504040204" pitchFamily="50" charset="-128"/>
                <a:ea typeface="メイリオ" panose="020B0604030504040204" pitchFamily="50" charset="-128"/>
              </a:rPr>
              <a:t>GTFS</a:t>
            </a:r>
            <a:r>
              <a:rPr lang="ja-JP" altLang="en-US" sz="1600" dirty="0">
                <a:ln w="0">
                  <a:noFill/>
                </a:ln>
                <a:latin typeface="メイリオ" panose="020B0604030504040204" pitchFamily="50" charset="-128"/>
                <a:ea typeface="メイリオ" panose="020B0604030504040204" pitchFamily="50" charset="-128"/>
              </a:rPr>
              <a:t>リアルタイム等の導入に向けた実証</a:t>
            </a:r>
            <a:endParaRPr lang="en-US" altLang="ja-JP" sz="1600" dirty="0">
              <a:ln w="0">
                <a:noFill/>
              </a:ln>
              <a:solidFill>
                <a:schemeClr val="tx1"/>
              </a:solidFill>
              <a:latin typeface="メイリオ" panose="020B0604030504040204" pitchFamily="50" charset="-128"/>
              <a:ea typeface="メイリオ" panose="020B0604030504040204" pitchFamily="50" charset="-128"/>
            </a:endParaRPr>
          </a:p>
          <a:p>
            <a:r>
              <a:rPr lang="ja-JP" altLang="en-US" sz="1600" dirty="0">
                <a:ln w="0">
                  <a:noFill/>
                </a:ln>
                <a:latin typeface="メイリオ" panose="020B0604030504040204" pitchFamily="50" charset="-128"/>
                <a:ea typeface="メイリオ" panose="020B0604030504040204" pitchFamily="50" charset="-128"/>
              </a:rPr>
              <a:t>・駅ナンバリングやバス停留所・運行系統等のナンバリング（多言語化）　　</a:t>
            </a:r>
            <a:endParaRPr lang="en-US" altLang="ja-JP" sz="1600" dirty="0">
              <a:ln w="0">
                <a:noFill/>
              </a:ln>
              <a:solidFill>
                <a:schemeClr val="tx1"/>
              </a:solidFill>
              <a:latin typeface="メイリオ" panose="020B0604030504040204" pitchFamily="50" charset="-128"/>
              <a:ea typeface="メイリオ" panose="020B0604030504040204" pitchFamily="50" charset="-128"/>
            </a:endParaRPr>
          </a:p>
          <a:p>
            <a:r>
              <a:rPr lang="ja-JP" altLang="en-US" sz="1600" dirty="0">
                <a:ln w="0">
                  <a:noFill/>
                </a:ln>
                <a:latin typeface="メイリオ" panose="020B0604030504040204" pitchFamily="50" charset="-128"/>
                <a:ea typeface="メイリオ" panose="020B0604030504040204" pitchFamily="50" charset="-128"/>
              </a:rPr>
              <a:t>・共通乗車チケット販売による域内周遊実証（複数の公共交通機関が参画すること）</a:t>
            </a:r>
            <a:endParaRPr lang="en-US" altLang="ja-JP" sz="1600" dirty="0">
              <a:ln w="0">
                <a:noFill/>
              </a:ln>
              <a:latin typeface="メイリオ" panose="020B0604030504040204" pitchFamily="50" charset="-128"/>
              <a:ea typeface="メイリオ" panose="020B0604030504040204" pitchFamily="50" charset="-128"/>
            </a:endParaRPr>
          </a:p>
          <a:p>
            <a:r>
              <a:rPr lang="ja-JP" altLang="en-US" sz="1600" dirty="0">
                <a:ln w="0">
                  <a:noFill/>
                </a:ln>
                <a:latin typeface="メイリオ" panose="020B0604030504040204" pitchFamily="50" charset="-128"/>
                <a:ea typeface="メイリオ" panose="020B0604030504040204" pitchFamily="50" charset="-128"/>
              </a:rPr>
              <a:t>・サブスク型乗り放題チケットの販売による滞在型実証　・観光型デマンドバスの運行実証</a:t>
            </a:r>
            <a:endParaRPr lang="en-US" altLang="ja-JP" sz="1600" dirty="0">
              <a:ln w="0">
                <a:noFill/>
              </a:ln>
              <a:latin typeface="メイリオ" panose="020B0604030504040204" pitchFamily="50" charset="-128"/>
              <a:ea typeface="メイリオ" panose="020B0604030504040204" pitchFamily="50" charset="-128"/>
            </a:endParaRPr>
          </a:p>
          <a:p>
            <a:r>
              <a:rPr lang="ja-JP" altLang="en-US" sz="1600" dirty="0">
                <a:ln w="0">
                  <a:noFill/>
                </a:ln>
                <a:latin typeface="メイリオ" panose="020B0604030504040204" pitchFamily="50" charset="-128"/>
                <a:ea typeface="メイリオ" panose="020B0604030504040204" pitchFamily="50" charset="-128"/>
              </a:rPr>
              <a:t>・観光客の乗合タクシー導入実証　・観光地を周遊する循環バスの導入実証</a:t>
            </a:r>
            <a:endParaRPr lang="en-US" altLang="ja-JP" sz="1600" dirty="0">
              <a:ln w="0">
                <a:noFill/>
              </a:ln>
              <a:latin typeface="メイリオ" panose="020B0604030504040204" pitchFamily="50" charset="-128"/>
              <a:ea typeface="メイリオ" panose="020B0604030504040204" pitchFamily="50" charset="-128"/>
            </a:endParaRPr>
          </a:p>
          <a:p>
            <a:r>
              <a:rPr lang="ja-JP" altLang="en-US" sz="1600" dirty="0">
                <a:ln w="0">
                  <a:noFill/>
                </a:ln>
                <a:latin typeface="メイリオ" panose="020B0604030504040204" pitchFamily="50" charset="-128"/>
                <a:ea typeface="メイリオ" panose="020B0604030504040204" pitchFamily="50" charset="-128"/>
              </a:rPr>
              <a:t>・地域の複数の宿泊施設が所有する送迎バスの共同運行（例：曜日ごとに担当施設が送迎）</a:t>
            </a:r>
            <a:endParaRPr lang="en-US" altLang="ja-JP" sz="1600" dirty="0">
              <a:ln w="0">
                <a:noFill/>
              </a:ln>
              <a:latin typeface="メイリオ" panose="020B0604030504040204" pitchFamily="50" charset="-128"/>
              <a:ea typeface="メイリオ" panose="020B0604030504040204" pitchFamily="50" charset="-128"/>
            </a:endParaRPr>
          </a:p>
          <a:p>
            <a:r>
              <a:rPr lang="ja-JP" altLang="en-US" sz="1600" dirty="0">
                <a:ln w="0">
                  <a:noFill/>
                </a:ln>
                <a:latin typeface="メイリオ" panose="020B0604030504040204" pitchFamily="50" charset="-128"/>
                <a:ea typeface="メイリオ" panose="020B0604030504040204" pitchFamily="50" charset="-128"/>
              </a:rPr>
              <a:t>・最寄駅やバスターミナル、バス停から観光地へのシェアサイクル導入実証（自転車はリース）</a:t>
            </a:r>
            <a:endParaRPr lang="en-US" altLang="ja-JP" sz="1600" dirty="0">
              <a:ln w="0">
                <a:noFill/>
              </a:ln>
              <a:latin typeface="メイリオ" panose="020B0604030504040204" pitchFamily="50" charset="-128"/>
              <a:ea typeface="メイリオ" panose="020B0604030504040204" pitchFamily="50" charset="-128"/>
            </a:endParaRPr>
          </a:p>
          <a:p>
            <a:r>
              <a:rPr lang="ja-JP" altLang="en-US" sz="1600" dirty="0">
                <a:ln w="0">
                  <a:noFill/>
                </a:ln>
                <a:latin typeface="メイリオ" panose="020B0604030504040204" pitchFamily="50" charset="-128"/>
                <a:ea typeface="メイリオ" panose="020B0604030504040204" pitchFamily="50" charset="-128"/>
              </a:rPr>
              <a:t>・複数の公共交通機関を活用した観光モデルルートの作成と商品造成</a:t>
            </a:r>
            <a:endParaRPr lang="en-US" altLang="ja-JP" sz="1600" dirty="0">
              <a:ln w="0">
                <a:noFill/>
              </a:ln>
              <a:latin typeface="メイリオ" panose="020B0604030504040204" pitchFamily="50" charset="-128"/>
              <a:ea typeface="メイリオ" panose="020B0604030504040204" pitchFamily="50" charset="-128"/>
            </a:endParaRPr>
          </a:p>
          <a:p>
            <a:r>
              <a:rPr lang="ja-JP" altLang="en-US" sz="1600" b="1" dirty="0">
                <a:ln w="0">
                  <a:noFill/>
                </a:ln>
                <a:latin typeface="メイリオ" panose="020B0604030504040204" pitchFamily="50" charset="-128"/>
                <a:ea typeface="メイリオ" panose="020B0604030504040204" pitchFamily="50" charset="-128"/>
              </a:rPr>
              <a:t>（３）上記（１）（２）を実証する取組の告知等チラシやポスターの印刷・翻訳・配布等</a:t>
            </a:r>
            <a:endParaRPr lang="en-US" altLang="ja-JP" sz="1600" b="1" dirty="0">
              <a:ln w="0">
                <a:noFill/>
              </a:ln>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B5F8D3BA-4EB3-9E43-19E1-59448B5522DF}"/>
              </a:ext>
            </a:extLst>
          </p:cNvPr>
          <p:cNvSpPr txBox="1"/>
          <p:nvPr/>
        </p:nvSpPr>
        <p:spPr>
          <a:xfrm>
            <a:off x="295159" y="932335"/>
            <a:ext cx="1440000" cy="3841286"/>
          </a:xfrm>
          <a:prstGeom prst="rect">
            <a:avLst/>
          </a:prstGeom>
          <a:solidFill>
            <a:schemeClr val="accent4"/>
          </a:solidFill>
        </p:spPr>
        <p:txBody>
          <a:bodyPr wrap="square" rtlCol="0" anchor="ctr">
            <a:noAutofit/>
          </a:bodyPr>
          <a:lstStyle/>
          <a:p>
            <a:pPr algn="ctr"/>
            <a:r>
              <a:rPr kumimoji="1" lang="ja-JP" altLang="en-US" sz="1600" b="1" dirty="0">
                <a:solidFill>
                  <a:schemeClr val="bg1"/>
                </a:solidFill>
              </a:rPr>
              <a:t>支援項目</a:t>
            </a:r>
            <a:endParaRPr kumimoji="1" lang="en-US" altLang="ja-JP" sz="1600" b="1" dirty="0">
              <a:solidFill>
                <a:srgbClr val="FF0000"/>
              </a:solidFill>
            </a:endParaRPr>
          </a:p>
          <a:p>
            <a:pPr algn="ctr"/>
            <a:r>
              <a:rPr kumimoji="1" lang="ja-JP" altLang="en-US" sz="1600" b="1" dirty="0">
                <a:solidFill>
                  <a:schemeClr val="bg1"/>
                </a:solidFill>
              </a:rPr>
              <a:t>と実証事業例</a:t>
            </a:r>
          </a:p>
        </p:txBody>
      </p:sp>
      <p:cxnSp>
        <p:nvCxnSpPr>
          <p:cNvPr id="12" name="直線コネクタ 11">
            <a:extLst>
              <a:ext uri="{FF2B5EF4-FFF2-40B4-BE49-F238E27FC236}">
                <a16:creationId xmlns:a16="http://schemas.microsoft.com/office/drawing/2014/main" id="{2E59D92F-548A-5609-9318-7382B5200EE0}"/>
              </a:ext>
            </a:extLst>
          </p:cNvPr>
          <p:cNvCxnSpPr>
            <a:cxnSpLocks/>
          </p:cNvCxnSpPr>
          <p:nvPr/>
        </p:nvCxnSpPr>
        <p:spPr>
          <a:xfrm>
            <a:off x="245999" y="4895524"/>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4CD84616-30EF-D48B-8E42-3A99F7A96745}"/>
              </a:ext>
            </a:extLst>
          </p:cNvPr>
          <p:cNvCxnSpPr>
            <a:cxnSpLocks/>
          </p:cNvCxnSpPr>
          <p:nvPr/>
        </p:nvCxnSpPr>
        <p:spPr>
          <a:xfrm>
            <a:off x="245999" y="805529"/>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直線コネクタ 14">
            <a:extLst>
              <a:ext uri="{FF2B5EF4-FFF2-40B4-BE49-F238E27FC236}">
                <a16:creationId xmlns:a16="http://schemas.microsoft.com/office/drawing/2014/main" id="{8816811C-04ED-C9F4-E453-5105E7601072}"/>
              </a:ext>
            </a:extLst>
          </p:cNvPr>
          <p:cNvCxnSpPr>
            <a:cxnSpLocks/>
          </p:cNvCxnSpPr>
          <p:nvPr/>
        </p:nvCxnSpPr>
        <p:spPr>
          <a:xfrm>
            <a:off x="246000" y="6739467"/>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直線コネクタ 15">
            <a:extLst>
              <a:ext uri="{FF2B5EF4-FFF2-40B4-BE49-F238E27FC236}">
                <a16:creationId xmlns:a16="http://schemas.microsoft.com/office/drawing/2014/main" id="{BA46CDD7-735D-CAE8-02FF-F87C00E48729}"/>
              </a:ext>
            </a:extLst>
          </p:cNvPr>
          <p:cNvCxnSpPr>
            <a:cxnSpLocks/>
          </p:cNvCxnSpPr>
          <p:nvPr/>
        </p:nvCxnSpPr>
        <p:spPr>
          <a:xfrm>
            <a:off x="1811358" y="805529"/>
            <a:ext cx="0" cy="593393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正方形/長方形 24">
            <a:extLst>
              <a:ext uri="{FF2B5EF4-FFF2-40B4-BE49-F238E27FC236}">
                <a16:creationId xmlns:a16="http://schemas.microsoft.com/office/drawing/2014/main" id="{A7BA7EBE-5359-2B14-8E26-0E763A1B7132}"/>
              </a:ext>
            </a:extLst>
          </p:cNvPr>
          <p:cNvSpPr/>
          <p:nvPr/>
        </p:nvSpPr>
        <p:spPr>
          <a:xfrm>
            <a:off x="3049102" y="5422206"/>
            <a:ext cx="7682905" cy="432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24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6" name="楕円 25">
            <a:extLst>
              <a:ext uri="{FF2B5EF4-FFF2-40B4-BE49-F238E27FC236}">
                <a16:creationId xmlns:a16="http://schemas.microsoft.com/office/drawing/2014/main" id="{CEC905FC-0B81-5C3C-EEC6-3170A4567F53}"/>
              </a:ext>
            </a:extLst>
          </p:cNvPr>
          <p:cNvSpPr/>
          <p:nvPr/>
        </p:nvSpPr>
        <p:spPr>
          <a:xfrm>
            <a:off x="2433377" y="5156791"/>
            <a:ext cx="1152000" cy="956828"/>
          </a:xfrm>
          <a:prstGeom prst="ellipse">
            <a:avLst/>
          </a:prstGeom>
          <a:solidFill>
            <a:srgbClr val="FFC000">
              <a:lumMod val="20000"/>
              <a:lumOff val="80000"/>
            </a:srgbClr>
          </a:solidFill>
          <a:ln w="381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1" i="0" u="none" strike="noStrike" kern="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t>地域</a:t>
            </a:r>
            <a:endParaRPr kumimoji="0" lang="en-US" altLang="ja-JP" b="1" i="0" u="none" strike="noStrike" kern="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1" i="0" u="none" strike="noStrike" kern="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t>公募</a:t>
            </a:r>
          </a:p>
        </p:txBody>
      </p:sp>
      <p:sp>
        <p:nvSpPr>
          <p:cNvPr id="27" name="楕円 26">
            <a:extLst>
              <a:ext uri="{FF2B5EF4-FFF2-40B4-BE49-F238E27FC236}">
                <a16:creationId xmlns:a16="http://schemas.microsoft.com/office/drawing/2014/main" id="{A1B2CB8C-E3E5-D113-9588-8317BF58EA6C}"/>
              </a:ext>
            </a:extLst>
          </p:cNvPr>
          <p:cNvSpPr/>
          <p:nvPr/>
        </p:nvSpPr>
        <p:spPr>
          <a:xfrm>
            <a:off x="4980103" y="5182625"/>
            <a:ext cx="1152000" cy="930993"/>
          </a:xfrm>
          <a:prstGeom prst="ellipse">
            <a:avLst/>
          </a:prstGeom>
          <a:solidFill>
            <a:srgbClr val="FFC000">
              <a:lumMod val="20000"/>
              <a:lumOff val="80000"/>
            </a:srgbClr>
          </a:solidFill>
          <a:ln w="381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1" i="0" u="none" strike="noStrike" kern="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t>計画</a:t>
            </a:r>
            <a:endParaRPr kumimoji="0" lang="en-US" altLang="ja-JP" b="1" i="0" u="none" strike="noStrike" kern="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1" i="0" u="none" strike="noStrike" kern="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t>策定</a:t>
            </a:r>
          </a:p>
        </p:txBody>
      </p:sp>
      <p:sp>
        <p:nvSpPr>
          <p:cNvPr id="28" name="楕円 27">
            <a:extLst>
              <a:ext uri="{FF2B5EF4-FFF2-40B4-BE49-F238E27FC236}">
                <a16:creationId xmlns:a16="http://schemas.microsoft.com/office/drawing/2014/main" id="{BFE61CCA-EAB0-8DD7-0B0F-939914EED277}"/>
              </a:ext>
            </a:extLst>
          </p:cNvPr>
          <p:cNvSpPr/>
          <p:nvPr/>
        </p:nvSpPr>
        <p:spPr>
          <a:xfrm>
            <a:off x="7565534" y="5156791"/>
            <a:ext cx="1152000" cy="956828"/>
          </a:xfrm>
          <a:prstGeom prst="ellipse">
            <a:avLst/>
          </a:prstGeom>
          <a:solidFill>
            <a:srgbClr val="FFC000">
              <a:lumMod val="20000"/>
              <a:lumOff val="80000"/>
            </a:srgbClr>
          </a:solidFill>
          <a:ln w="381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1" i="0" u="none" strike="noStrike" kern="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t>実証</a:t>
            </a:r>
            <a:endParaRPr kumimoji="0" lang="en-US" altLang="ja-JP" b="1" i="0" u="none" strike="noStrike" kern="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1" i="0" u="none" strike="noStrike" kern="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t>事業</a:t>
            </a:r>
            <a:endParaRPr kumimoji="0" lang="en-US" altLang="ja-JP" b="1" i="0" u="none" strike="noStrike" kern="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1" i="0" u="none" strike="noStrike" kern="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t>実施</a:t>
            </a:r>
          </a:p>
        </p:txBody>
      </p:sp>
      <p:sp>
        <p:nvSpPr>
          <p:cNvPr id="29" name="楕円 28">
            <a:extLst>
              <a:ext uri="{FF2B5EF4-FFF2-40B4-BE49-F238E27FC236}">
                <a16:creationId xmlns:a16="http://schemas.microsoft.com/office/drawing/2014/main" id="{933D72E4-6AA6-3F36-B685-5EBB33E7F9A3}"/>
              </a:ext>
            </a:extLst>
          </p:cNvPr>
          <p:cNvSpPr/>
          <p:nvPr/>
        </p:nvSpPr>
        <p:spPr>
          <a:xfrm>
            <a:off x="10156007" y="5025377"/>
            <a:ext cx="1152000" cy="1088242"/>
          </a:xfrm>
          <a:prstGeom prst="ellipse">
            <a:avLst/>
          </a:prstGeom>
          <a:solidFill>
            <a:srgbClr val="FFC000">
              <a:lumMod val="20000"/>
              <a:lumOff val="80000"/>
            </a:srgbClr>
          </a:solidFill>
          <a:ln w="3810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1" i="0" u="none" strike="noStrike" kern="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t>実績報告</a:t>
            </a:r>
            <a:endParaRPr kumimoji="0" lang="en-US" altLang="ja-JP" b="1" i="0" u="none" strike="noStrike" kern="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b="1" kern="0">
                <a:solidFill>
                  <a:prstClr val="black"/>
                </a:solidFill>
                <a:latin typeface="Calibri" panose="020F0502020204030204"/>
                <a:ea typeface="游ゴシック" panose="020B0400000000000000" pitchFamily="50" charset="-128"/>
              </a:rPr>
              <a:t>精算</a:t>
            </a:r>
            <a:endParaRPr kumimoji="0" lang="ja-JP" altLang="en-US" b="1" i="0" u="none" strike="noStrike" kern="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0" name="テキスト ボックス 29">
            <a:extLst>
              <a:ext uri="{FF2B5EF4-FFF2-40B4-BE49-F238E27FC236}">
                <a16:creationId xmlns:a16="http://schemas.microsoft.com/office/drawing/2014/main" id="{E79AA775-B15D-64EB-FC44-3EBB9740D3DF}"/>
              </a:ext>
            </a:extLst>
          </p:cNvPr>
          <p:cNvSpPr txBox="1"/>
          <p:nvPr/>
        </p:nvSpPr>
        <p:spPr>
          <a:xfrm>
            <a:off x="5151999" y="6198888"/>
            <a:ext cx="3672565" cy="338554"/>
          </a:xfrm>
          <a:prstGeom prst="rect">
            <a:avLst/>
          </a:prstGeom>
          <a:noFill/>
          <a:ln>
            <a:solidFill>
              <a:sysClr val="windowText" lastClr="000000"/>
            </a:solidFill>
          </a:ln>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black"/>
                </a:solidFill>
                <a:effectLst/>
                <a:uLnTx/>
                <a:uFillTx/>
                <a:latin typeface="+mn-ea"/>
              </a:rPr>
              <a:t>計画審査・交付決定</a:t>
            </a:r>
          </a:p>
        </p:txBody>
      </p:sp>
      <p:sp>
        <p:nvSpPr>
          <p:cNvPr id="32" name="楕円 31">
            <a:extLst>
              <a:ext uri="{FF2B5EF4-FFF2-40B4-BE49-F238E27FC236}">
                <a16:creationId xmlns:a16="http://schemas.microsoft.com/office/drawing/2014/main" id="{6C09DAFF-357F-0AB1-9677-7E708228939F}"/>
              </a:ext>
            </a:extLst>
          </p:cNvPr>
          <p:cNvSpPr/>
          <p:nvPr/>
        </p:nvSpPr>
        <p:spPr>
          <a:xfrm>
            <a:off x="6864837" y="5422206"/>
            <a:ext cx="246890" cy="246890"/>
          </a:xfrm>
          <a:prstGeom prst="ellipse">
            <a:avLst/>
          </a:prstGeom>
          <a:solidFill>
            <a:sysClr val="windowText" lastClr="000000"/>
          </a:solidFill>
          <a:ln w="12700" cap="flat" cmpd="sng" algn="ctr">
            <a:solidFill>
              <a:srgbClr val="4472C4">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24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33" name="直線コネクタ 32">
            <a:extLst>
              <a:ext uri="{FF2B5EF4-FFF2-40B4-BE49-F238E27FC236}">
                <a16:creationId xmlns:a16="http://schemas.microsoft.com/office/drawing/2014/main" id="{F266F24E-A5DB-24DD-F905-7D7796FE5AA4}"/>
              </a:ext>
            </a:extLst>
          </p:cNvPr>
          <p:cNvCxnSpPr>
            <a:cxnSpLocks/>
            <a:stCxn id="32" idx="4"/>
            <a:endCxn id="30" idx="0"/>
          </p:cNvCxnSpPr>
          <p:nvPr/>
        </p:nvCxnSpPr>
        <p:spPr>
          <a:xfrm>
            <a:off x="6988282" y="5669096"/>
            <a:ext cx="0" cy="529792"/>
          </a:xfrm>
          <a:prstGeom prst="line">
            <a:avLst/>
          </a:prstGeom>
          <a:noFill/>
          <a:ln w="6350" cap="flat" cmpd="sng" algn="ctr">
            <a:solidFill>
              <a:sysClr val="windowText" lastClr="000000"/>
            </a:solidFill>
            <a:prstDash val="solid"/>
            <a:miter lim="800000"/>
          </a:ln>
          <a:effectLst/>
        </p:spPr>
      </p:cxnSp>
      <p:sp>
        <p:nvSpPr>
          <p:cNvPr id="36" name="テキスト ボックス 35">
            <a:extLst>
              <a:ext uri="{FF2B5EF4-FFF2-40B4-BE49-F238E27FC236}">
                <a16:creationId xmlns:a16="http://schemas.microsoft.com/office/drawing/2014/main" id="{6A1E9B79-524D-CA3F-FF52-70C6C6650240}"/>
              </a:ext>
            </a:extLst>
          </p:cNvPr>
          <p:cNvSpPr txBox="1"/>
          <p:nvPr/>
        </p:nvSpPr>
        <p:spPr>
          <a:xfrm>
            <a:off x="325617" y="4989354"/>
            <a:ext cx="1440000" cy="1656284"/>
          </a:xfrm>
          <a:prstGeom prst="rect">
            <a:avLst/>
          </a:prstGeom>
          <a:solidFill>
            <a:schemeClr val="accent4"/>
          </a:solidFill>
        </p:spPr>
        <p:txBody>
          <a:bodyPr wrap="square" rtlCol="0" anchor="ctr">
            <a:noAutofit/>
          </a:bodyPr>
          <a:lstStyle/>
          <a:p>
            <a:pPr algn="ctr"/>
            <a:r>
              <a:rPr kumimoji="1" lang="ja-JP" altLang="en-US" sz="1600" b="1">
                <a:solidFill>
                  <a:schemeClr val="bg1"/>
                </a:solidFill>
              </a:rPr>
              <a:t>事業の流れ</a:t>
            </a:r>
          </a:p>
        </p:txBody>
      </p:sp>
      <p:sp>
        <p:nvSpPr>
          <p:cNvPr id="41" name="テキスト ボックス 15">
            <a:extLst>
              <a:ext uri="{FF2B5EF4-FFF2-40B4-BE49-F238E27FC236}">
                <a16:creationId xmlns:a16="http://schemas.microsoft.com/office/drawing/2014/main" id="{360758CA-4622-6CD4-E8AD-DDD175EADD17}"/>
              </a:ext>
            </a:extLst>
          </p:cNvPr>
          <p:cNvSpPr txBox="1">
            <a:spLocks noChangeArrowheads="1"/>
          </p:cNvSpPr>
          <p:nvPr/>
        </p:nvSpPr>
        <p:spPr bwMode="auto">
          <a:xfrm>
            <a:off x="175097" y="169447"/>
            <a:ext cx="10729970" cy="427361"/>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2400" b="1" dirty="0">
                <a:latin typeface="+mn-ea"/>
                <a:ea typeface="+mn-ea"/>
              </a:rPr>
              <a:t>１．伴走支援型観光地域力強化推進事業概要（サステナブル枠）</a:t>
            </a:r>
            <a:endParaRPr lang="en-US" altLang="ja-JP" sz="2400" b="1" dirty="0">
              <a:latin typeface="+mn-ea"/>
              <a:ea typeface="+mn-ea"/>
            </a:endParaRPr>
          </a:p>
        </p:txBody>
      </p:sp>
      <p:sp>
        <p:nvSpPr>
          <p:cNvPr id="2" name="スライド番号プレースホルダー 1">
            <a:extLst>
              <a:ext uri="{FF2B5EF4-FFF2-40B4-BE49-F238E27FC236}">
                <a16:creationId xmlns:a16="http://schemas.microsoft.com/office/drawing/2014/main" id="{BD67409B-E2B9-A27D-27BC-E18EAF82691B}"/>
              </a:ext>
            </a:extLst>
          </p:cNvPr>
          <p:cNvSpPr>
            <a:spLocks noGrp="1"/>
          </p:cNvSpPr>
          <p:nvPr>
            <p:ph type="sldNum" sz="quarter" idx="12"/>
          </p:nvPr>
        </p:nvSpPr>
        <p:spPr>
          <a:xfrm>
            <a:off x="9459987" y="6495660"/>
            <a:ext cx="2743200" cy="365125"/>
          </a:xfrm>
        </p:spPr>
        <p:txBody>
          <a:bodyPr/>
          <a:lstStyle/>
          <a:p>
            <a:fld id="{8EAB90E1-8A1E-4CDD-A83B-8AFD55E4F56C}" type="slidenum">
              <a:rPr kumimoji="1" lang="ja-JP" altLang="en-US" smtClean="0"/>
              <a:t>4</a:t>
            </a:fld>
            <a:endParaRPr kumimoji="1" lang="ja-JP" altLang="en-US"/>
          </a:p>
        </p:txBody>
      </p:sp>
      <p:cxnSp>
        <p:nvCxnSpPr>
          <p:cNvPr id="3" name="直線コネクタ 2">
            <a:extLst>
              <a:ext uri="{FF2B5EF4-FFF2-40B4-BE49-F238E27FC236}">
                <a16:creationId xmlns:a16="http://schemas.microsoft.com/office/drawing/2014/main" id="{EB352B33-EF8E-2544-3CD9-7A8B5904135C}"/>
              </a:ext>
            </a:extLst>
          </p:cNvPr>
          <p:cNvCxnSpPr>
            <a:cxnSpLocks/>
          </p:cNvCxnSpPr>
          <p:nvPr/>
        </p:nvCxnSpPr>
        <p:spPr>
          <a:xfrm>
            <a:off x="11932101" y="805529"/>
            <a:ext cx="0" cy="593393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 name="直線コネクタ 3">
            <a:extLst>
              <a:ext uri="{FF2B5EF4-FFF2-40B4-BE49-F238E27FC236}">
                <a16:creationId xmlns:a16="http://schemas.microsoft.com/office/drawing/2014/main" id="{92746E53-C1F3-51BC-76A7-198047CE4244}"/>
              </a:ext>
            </a:extLst>
          </p:cNvPr>
          <p:cNvCxnSpPr>
            <a:cxnSpLocks/>
          </p:cNvCxnSpPr>
          <p:nvPr/>
        </p:nvCxnSpPr>
        <p:spPr>
          <a:xfrm>
            <a:off x="263550" y="805529"/>
            <a:ext cx="0" cy="593393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2113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直線コネクタ 14">
            <a:extLst>
              <a:ext uri="{FF2B5EF4-FFF2-40B4-BE49-F238E27FC236}">
                <a16:creationId xmlns:a16="http://schemas.microsoft.com/office/drawing/2014/main" id="{AC17DEAD-66D1-0304-8AA6-E8529FE53052}"/>
              </a:ext>
            </a:extLst>
          </p:cNvPr>
          <p:cNvCxnSpPr>
            <a:cxnSpLocks/>
          </p:cNvCxnSpPr>
          <p:nvPr/>
        </p:nvCxnSpPr>
        <p:spPr>
          <a:xfrm>
            <a:off x="280450" y="5183462"/>
            <a:ext cx="116311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 name="テキスト ボックス 3">
            <a:extLst>
              <a:ext uri="{FF2B5EF4-FFF2-40B4-BE49-F238E27FC236}">
                <a16:creationId xmlns:a16="http://schemas.microsoft.com/office/drawing/2014/main" id="{ECB8CBEF-7606-2BE8-B70B-2BBFECAAAF79}"/>
              </a:ext>
            </a:extLst>
          </p:cNvPr>
          <p:cNvSpPr txBox="1"/>
          <p:nvPr/>
        </p:nvSpPr>
        <p:spPr>
          <a:xfrm>
            <a:off x="228598" y="1323851"/>
            <a:ext cx="1884287" cy="400110"/>
          </a:xfrm>
          <a:prstGeom prst="rect">
            <a:avLst/>
          </a:prstGeom>
          <a:noFill/>
        </p:spPr>
        <p:txBody>
          <a:bodyPr wrap="square" lIns="91440" tIns="45720" rIns="91440" bIns="45720" rtlCol="0" anchor="t">
            <a:spAutoFit/>
          </a:bodyPr>
          <a:lstStyle/>
          <a:p>
            <a:r>
              <a:rPr kumimoji="1" lang="ja-JP" altLang="en-US" sz="2000" b="1" dirty="0">
                <a:ea typeface="游ゴシック"/>
              </a:rPr>
              <a:t>令和</a:t>
            </a:r>
            <a:r>
              <a:rPr lang="en-US" altLang="ja-JP" sz="2000" b="1" dirty="0">
                <a:ea typeface="游ゴシック"/>
              </a:rPr>
              <a:t>8</a:t>
            </a:r>
            <a:r>
              <a:rPr kumimoji="1" lang="ja-JP" altLang="en-US" sz="2000" b="1" dirty="0">
                <a:ea typeface="游ゴシック"/>
              </a:rPr>
              <a:t>年</a:t>
            </a:r>
            <a:r>
              <a:rPr kumimoji="1" lang="en-US" altLang="ja-JP" sz="2000" b="1" dirty="0">
                <a:ea typeface="游ゴシック"/>
              </a:rPr>
              <a:t>10</a:t>
            </a:r>
            <a:r>
              <a:rPr kumimoji="1" lang="ja-JP" altLang="en-US" sz="2000" b="1" dirty="0">
                <a:ea typeface="游ゴシック"/>
              </a:rPr>
              <a:t>月</a:t>
            </a:r>
            <a:endParaRPr lang="ja-JP" dirty="0">
              <a:ea typeface="游ゴシック"/>
            </a:endParaRPr>
          </a:p>
        </p:txBody>
      </p:sp>
      <p:sp>
        <p:nvSpPr>
          <p:cNvPr id="5" name="テキスト ボックス 4">
            <a:extLst>
              <a:ext uri="{FF2B5EF4-FFF2-40B4-BE49-F238E27FC236}">
                <a16:creationId xmlns:a16="http://schemas.microsoft.com/office/drawing/2014/main" id="{184244E4-CCB3-C2BC-3016-2B6F29E92BED}"/>
              </a:ext>
            </a:extLst>
          </p:cNvPr>
          <p:cNvSpPr txBox="1"/>
          <p:nvPr/>
        </p:nvSpPr>
        <p:spPr>
          <a:xfrm>
            <a:off x="228598" y="2014386"/>
            <a:ext cx="1702493" cy="400110"/>
          </a:xfrm>
          <a:prstGeom prst="rect">
            <a:avLst/>
          </a:prstGeom>
          <a:noFill/>
        </p:spPr>
        <p:txBody>
          <a:bodyPr wrap="square" lIns="91440" tIns="45720" rIns="91440" bIns="45720" rtlCol="0" anchor="t">
            <a:spAutoFit/>
          </a:bodyPr>
          <a:lstStyle/>
          <a:p>
            <a:r>
              <a:rPr kumimoji="1" lang="ja-JP" altLang="en-US" sz="2000" b="1" dirty="0">
                <a:ea typeface="游ゴシック"/>
              </a:rPr>
              <a:t>令和</a:t>
            </a:r>
            <a:r>
              <a:rPr lang="en-US" altLang="ja-JP" sz="2000" b="1" dirty="0">
                <a:ea typeface="游ゴシック"/>
              </a:rPr>
              <a:t>8</a:t>
            </a:r>
            <a:r>
              <a:rPr kumimoji="1" lang="ja-JP" altLang="en-US" sz="2000" b="1" dirty="0">
                <a:ea typeface="游ゴシック"/>
              </a:rPr>
              <a:t>年</a:t>
            </a:r>
            <a:r>
              <a:rPr kumimoji="1" lang="en-US" altLang="ja-JP" sz="2000" b="1" dirty="0">
                <a:ea typeface="游ゴシック"/>
              </a:rPr>
              <a:t>1</a:t>
            </a:r>
            <a:r>
              <a:rPr lang="en-US" altLang="ja-JP" sz="2000" b="1" dirty="0">
                <a:ea typeface="游ゴシック"/>
              </a:rPr>
              <a:t>0</a:t>
            </a:r>
            <a:r>
              <a:rPr kumimoji="1" lang="ja-JP" altLang="en-US" sz="2000" b="1" dirty="0">
                <a:ea typeface="游ゴシック"/>
              </a:rPr>
              <a:t>月</a:t>
            </a:r>
          </a:p>
        </p:txBody>
      </p:sp>
      <p:sp>
        <p:nvSpPr>
          <p:cNvPr id="7" name="テキスト ボックス 6">
            <a:extLst>
              <a:ext uri="{FF2B5EF4-FFF2-40B4-BE49-F238E27FC236}">
                <a16:creationId xmlns:a16="http://schemas.microsoft.com/office/drawing/2014/main" id="{7B258D5D-018C-C8F0-BD1A-66351B34B3FC}"/>
              </a:ext>
            </a:extLst>
          </p:cNvPr>
          <p:cNvSpPr txBox="1"/>
          <p:nvPr/>
        </p:nvSpPr>
        <p:spPr>
          <a:xfrm>
            <a:off x="175097" y="3804943"/>
            <a:ext cx="1706044" cy="1015663"/>
          </a:xfrm>
          <a:prstGeom prst="rect">
            <a:avLst/>
          </a:prstGeom>
          <a:noFill/>
        </p:spPr>
        <p:txBody>
          <a:bodyPr wrap="square" lIns="91440" tIns="45720" rIns="91440" bIns="45720" rtlCol="0" anchor="t">
            <a:spAutoFit/>
          </a:bodyPr>
          <a:lstStyle/>
          <a:p>
            <a:r>
              <a:rPr kumimoji="1" lang="ja-JP" altLang="en-US" sz="2000" b="1" dirty="0">
                <a:ea typeface="游ゴシック"/>
              </a:rPr>
              <a:t>令和</a:t>
            </a:r>
            <a:r>
              <a:rPr lang="en-US" altLang="ja-JP" sz="2000" b="1" dirty="0">
                <a:ea typeface="游ゴシック"/>
              </a:rPr>
              <a:t>8</a:t>
            </a:r>
            <a:r>
              <a:rPr kumimoji="1" lang="ja-JP" altLang="en-US" sz="2000" b="1" dirty="0">
                <a:ea typeface="游ゴシック"/>
              </a:rPr>
              <a:t>年</a:t>
            </a:r>
            <a:r>
              <a:rPr kumimoji="1" lang="en-US" altLang="ja-JP" sz="2000" b="1" dirty="0">
                <a:ea typeface="游ゴシック"/>
              </a:rPr>
              <a:t>11</a:t>
            </a:r>
            <a:r>
              <a:rPr kumimoji="1" lang="ja-JP" altLang="en-US" sz="2000" b="1" dirty="0">
                <a:ea typeface="游ゴシック"/>
              </a:rPr>
              <a:t>月</a:t>
            </a:r>
            <a:endParaRPr kumimoji="1" lang="en-US" altLang="ja-JP" sz="2000" b="1" dirty="0">
              <a:ea typeface="游ゴシック"/>
            </a:endParaRPr>
          </a:p>
          <a:p>
            <a:r>
              <a:rPr kumimoji="1" lang="ja-JP" altLang="en-US" sz="2000" b="1" dirty="0"/>
              <a:t>　　</a:t>
            </a:r>
            <a:r>
              <a:rPr kumimoji="1" lang="en-US" altLang="ja-JP" sz="2000" b="1" dirty="0"/>
              <a:t>〜</a:t>
            </a:r>
            <a:endParaRPr lang="en-US" altLang="ja-JP" sz="2000" b="1" dirty="0"/>
          </a:p>
          <a:p>
            <a:r>
              <a:rPr kumimoji="1" lang="ja-JP" altLang="en-US" sz="2000" b="1" dirty="0"/>
              <a:t>令和</a:t>
            </a:r>
            <a:r>
              <a:rPr lang="en-US" altLang="ja-JP" sz="2000" b="1" dirty="0"/>
              <a:t>9</a:t>
            </a:r>
            <a:r>
              <a:rPr kumimoji="1" lang="ja-JP" altLang="en-US" sz="2000" b="1" dirty="0"/>
              <a:t>年</a:t>
            </a:r>
            <a:r>
              <a:rPr kumimoji="1" lang="en-US" altLang="ja-JP" sz="2000" b="1" dirty="0"/>
              <a:t>2</a:t>
            </a:r>
            <a:r>
              <a:rPr kumimoji="1" lang="ja-JP" altLang="en-US" sz="2000" b="1" dirty="0"/>
              <a:t>月</a:t>
            </a:r>
          </a:p>
        </p:txBody>
      </p:sp>
      <p:sp>
        <p:nvSpPr>
          <p:cNvPr id="11" name="テキスト ボックス 10">
            <a:extLst>
              <a:ext uri="{FF2B5EF4-FFF2-40B4-BE49-F238E27FC236}">
                <a16:creationId xmlns:a16="http://schemas.microsoft.com/office/drawing/2014/main" id="{766A82F0-BF4D-DB8F-87F1-097E2F75471B}"/>
              </a:ext>
            </a:extLst>
          </p:cNvPr>
          <p:cNvSpPr txBox="1"/>
          <p:nvPr/>
        </p:nvSpPr>
        <p:spPr>
          <a:xfrm>
            <a:off x="228598" y="5723183"/>
            <a:ext cx="1780584" cy="400110"/>
          </a:xfrm>
          <a:prstGeom prst="rect">
            <a:avLst/>
          </a:prstGeom>
          <a:noFill/>
        </p:spPr>
        <p:txBody>
          <a:bodyPr wrap="square" rtlCol="0">
            <a:spAutoFit/>
          </a:bodyPr>
          <a:lstStyle/>
          <a:p>
            <a:r>
              <a:rPr kumimoji="1" lang="ja-JP" altLang="en-US" sz="2000" b="1" dirty="0"/>
              <a:t>令和</a:t>
            </a:r>
            <a:r>
              <a:rPr kumimoji="1" lang="en-US" altLang="ja-JP" sz="2000" b="1" dirty="0"/>
              <a:t>9</a:t>
            </a:r>
            <a:r>
              <a:rPr kumimoji="1" lang="ja-JP" altLang="en-US" sz="2000" b="1" dirty="0"/>
              <a:t>年</a:t>
            </a:r>
            <a:r>
              <a:rPr lang="en-US" altLang="ja-JP" sz="2000" b="1" dirty="0"/>
              <a:t>3</a:t>
            </a:r>
            <a:r>
              <a:rPr kumimoji="1" lang="ja-JP" altLang="en-US" sz="2000" b="1" dirty="0"/>
              <a:t>月</a:t>
            </a:r>
          </a:p>
        </p:txBody>
      </p:sp>
      <p:cxnSp>
        <p:nvCxnSpPr>
          <p:cNvPr id="14" name="直線コネクタ 13">
            <a:extLst>
              <a:ext uri="{FF2B5EF4-FFF2-40B4-BE49-F238E27FC236}">
                <a16:creationId xmlns:a16="http://schemas.microsoft.com/office/drawing/2014/main" id="{9FEBE130-9368-8E89-E086-2B809C2E53D9}"/>
              </a:ext>
            </a:extLst>
          </p:cNvPr>
          <p:cNvCxnSpPr>
            <a:cxnSpLocks/>
          </p:cNvCxnSpPr>
          <p:nvPr/>
        </p:nvCxnSpPr>
        <p:spPr>
          <a:xfrm>
            <a:off x="220078" y="1824033"/>
            <a:ext cx="116311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直線コネクタ 15">
            <a:extLst>
              <a:ext uri="{FF2B5EF4-FFF2-40B4-BE49-F238E27FC236}">
                <a16:creationId xmlns:a16="http://schemas.microsoft.com/office/drawing/2014/main" id="{3BDAAF10-EFCE-1E23-6998-082463C96BC6}"/>
              </a:ext>
            </a:extLst>
          </p:cNvPr>
          <p:cNvCxnSpPr>
            <a:cxnSpLocks/>
          </p:cNvCxnSpPr>
          <p:nvPr/>
        </p:nvCxnSpPr>
        <p:spPr>
          <a:xfrm>
            <a:off x="228599" y="3511436"/>
            <a:ext cx="116311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直線コネクタ 25">
            <a:extLst>
              <a:ext uri="{FF2B5EF4-FFF2-40B4-BE49-F238E27FC236}">
                <a16:creationId xmlns:a16="http://schemas.microsoft.com/office/drawing/2014/main" id="{106B7172-EBE4-ADBD-E4F2-C34386C15C3E}"/>
              </a:ext>
            </a:extLst>
          </p:cNvPr>
          <p:cNvCxnSpPr>
            <a:cxnSpLocks/>
          </p:cNvCxnSpPr>
          <p:nvPr/>
        </p:nvCxnSpPr>
        <p:spPr>
          <a:xfrm>
            <a:off x="228599" y="6774338"/>
            <a:ext cx="116311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直線コネクタ 30">
            <a:extLst>
              <a:ext uri="{FF2B5EF4-FFF2-40B4-BE49-F238E27FC236}">
                <a16:creationId xmlns:a16="http://schemas.microsoft.com/office/drawing/2014/main" id="{0A03DD3A-5232-C3FE-28EB-E6FC81AB21DA}"/>
              </a:ext>
            </a:extLst>
          </p:cNvPr>
          <p:cNvCxnSpPr>
            <a:cxnSpLocks/>
          </p:cNvCxnSpPr>
          <p:nvPr/>
        </p:nvCxnSpPr>
        <p:spPr>
          <a:xfrm>
            <a:off x="228599" y="1194608"/>
            <a:ext cx="116311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3" name="四角形: 角を丸くする 32">
            <a:extLst>
              <a:ext uri="{FF2B5EF4-FFF2-40B4-BE49-F238E27FC236}">
                <a16:creationId xmlns:a16="http://schemas.microsoft.com/office/drawing/2014/main" id="{78668E88-0461-2AB3-A90D-6AF59764E137}"/>
              </a:ext>
            </a:extLst>
          </p:cNvPr>
          <p:cNvSpPr/>
          <p:nvPr/>
        </p:nvSpPr>
        <p:spPr>
          <a:xfrm>
            <a:off x="1951178" y="1342331"/>
            <a:ext cx="4860000" cy="360000"/>
          </a:xfrm>
          <a:prstGeom prst="roundRect">
            <a:avLst>
              <a:gd name="adj" fmla="val 50000"/>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kumimoji="1" lang="ja-JP" altLang="en-US" b="1" dirty="0">
                <a:ea typeface="游ゴシック"/>
              </a:rPr>
              <a:t>　</a:t>
            </a:r>
            <a:r>
              <a:rPr kumimoji="1" lang="ja-JP" altLang="en-US" b="1" dirty="0">
                <a:solidFill>
                  <a:schemeClr val="tx1"/>
                </a:solidFill>
                <a:ea typeface="游ゴシック"/>
              </a:rPr>
              <a:t>事業の</a:t>
            </a:r>
            <a:r>
              <a:rPr lang="ja-JP" altLang="en-US" b="1" dirty="0">
                <a:solidFill>
                  <a:schemeClr val="tx1"/>
                </a:solidFill>
                <a:ea typeface="游ゴシック"/>
              </a:rPr>
              <a:t>公募</a:t>
            </a:r>
            <a:r>
              <a:rPr kumimoji="1" lang="ja-JP" altLang="en-US" b="1" dirty="0">
                <a:solidFill>
                  <a:schemeClr val="tx1"/>
                </a:solidFill>
                <a:ea typeface="游ゴシック"/>
              </a:rPr>
              <a:t>　　令和</a:t>
            </a:r>
            <a:r>
              <a:rPr kumimoji="1" lang="en-US" altLang="ja-JP" b="1" dirty="0">
                <a:solidFill>
                  <a:schemeClr val="tx1"/>
                </a:solidFill>
                <a:ea typeface="游ゴシック"/>
              </a:rPr>
              <a:t>8</a:t>
            </a:r>
            <a:r>
              <a:rPr kumimoji="1" lang="ja-JP" altLang="en-US" b="1" dirty="0">
                <a:solidFill>
                  <a:schemeClr val="tx1"/>
                </a:solidFill>
                <a:ea typeface="游ゴシック"/>
              </a:rPr>
              <a:t>年</a:t>
            </a:r>
            <a:r>
              <a:rPr kumimoji="1" lang="en-US" altLang="ja-JP" b="1" dirty="0">
                <a:solidFill>
                  <a:schemeClr val="tx1"/>
                </a:solidFill>
                <a:ea typeface="游ゴシック"/>
              </a:rPr>
              <a:t>10</a:t>
            </a:r>
            <a:r>
              <a:rPr kumimoji="1" lang="ja-JP" altLang="en-US" b="1" dirty="0">
                <a:solidFill>
                  <a:schemeClr val="tx1"/>
                </a:solidFill>
                <a:ea typeface="游ゴシック"/>
              </a:rPr>
              <a:t>月</a:t>
            </a:r>
            <a:r>
              <a:rPr kumimoji="1" lang="en-US" altLang="ja-JP" b="1" dirty="0">
                <a:solidFill>
                  <a:schemeClr val="tx1"/>
                </a:solidFill>
                <a:ea typeface="游ゴシック"/>
              </a:rPr>
              <a:t>7</a:t>
            </a:r>
            <a:r>
              <a:rPr kumimoji="1" lang="ja-JP" altLang="en-US" b="1" dirty="0">
                <a:solidFill>
                  <a:schemeClr val="tx1"/>
                </a:solidFill>
                <a:ea typeface="游ゴシック"/>
              </a:rPr>
              <a:t>日～</a:t>
            </a:r>
            <a:endParaRPr kumimoji="1" lang="en-US" altLang="ja-JP" b="1" dirty="0">
              <a:solidFill>
                <a:schemeClr val="tx1"/>
              </a:solidFill>
              <a:ea typeface="游ゴシック"/>
            </a:endParaRPr>
          </a:p>
        </p:txBody>
      </p:sp>
      <p:sp>
        <p:nvSpPr>
          <p:cNvPr id="35" name="四角形: 角を丸くする 34">
            <a:extLst>
              <a:ext uri="{FF2B5EF4-FFF2-40B4-BE49-F238E27FC236}">
                <a16:creationId xmlns:a16="http://schemas.microsoft.com/office/drawing/2014/main" id="{39F53488-9AEA-6BA7-869F-4A8C47BE155F}"/>
              </a:ext>
            </a:extLst>
          </p:cNvPr>
          <p:cNvSpPr/>
          <p:nvPr/>
        </p:nvSpPr>
        <p:spPr>
          <a:xfrm>
            <a:off x="7054655" y="3085863"/>
            <a:ext cx="4860000" cy="397907"/>
          </a:xfrm>
          <a:prstGeom prst="roundRect">
            <a:avLst>
              <a:gd name="adj" fmla="val 50000"/>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kumimoji="1" lang="ja-JP" altLang="en-US" b="1" dirty="0">
                <a:solidFill>
                  <a:schemeClr val="tx1"/>
                </a:solidFill>
                <a:ea typeface="游ゴシック"/>
              </a:rPr>
              <a:t>　審査会　　　　　　　令和</a:t>
            </a:r>
            <a:r>
              <a:rPr lang="en-US" altLang="ja-JP" b="1" dirty="0">
                <a:solidFill>
                  <a:schemeClr val="tx1"/>
                </a:solidFill>
                <a:ea typeface="游ゴシック"/>
              </a:rPr>
              <a:t>8</a:t>
            </a:r>
            <a:r>
              <a:rPr kumimoji="1" lang="ja-JP" altLang="en-US" b="1" dirty="0">
                <a:solidFill>
                  <a:schemeClr val="tx1"/>
                </a:solidFill>
                <a:ea typeface="游ゴシック"/>
              </a:rPr>
              <a:t>年</a:t>
            </a:r>
            <a:r>
              <a:rPr kumimoji="1" lang="en-US" altLang="ja-JP" b="1" dirty="0">
                <a:solidFill>
                  <a:schemeClr val="tx1"/>
                </a:solidFill>
                <a:ea typeface="游ゴシック"/>
              </a:rPr>
              <a:t>10</a:t>
            </a:r>
            <a:r>
              <a:rPr kumimoji="1" lang="ja-JP" altLang="en-US" b="1" dirty="0">
                <a:solidFill>
                  <a:schemeClr val="tx1"/>
                </a:solidFill>
                <a:ea typeface="游ゴシック"/>
              </a:rPr>
              <a:t>月</a:t>
            </a:r>
            <a:r>
              <a:rPr lang="ja-JP" altLang="en-US" b="1" dirty="0">
                <a:solidFill>
                  <a:schemeClr val="tx1"/>
                </a:solidFill>
                <a:ea typeface="游ゴシック"/>
              </a:rPr>
              <a:t>下旬</a:t>
            </a:r>
            <a:endParaRPr kumimoji="1" lang="ja-JP" altLang="en-US" b="1" dirty="0">
              <a:solidFill>
                <a:schemeClr val="tx1"/>
              </a:solidFill>
              <a:ea typeface="游ゴシック"/>
            </a:endParaRPr>
          </a:p>
        </p:txBody>
      </p:sp>
      <p:sp>
        <p:nvSpPr>
          <p:cNvPr id="36" name="四角形: 角を丸くする 35">
            <a:extLst>
              <a:ext uri="{FF2B5EF4-FFF2-40B4-BE49-F238E27FC236}">
                <a16:creationId xmlns:a16="http://schemas.microsoft.com/office/drawing/2014/main" id="{8AED21F3-E462-C229-39FC-FF6BA3781827}"/>
              </a:ext>
            </a:extLst>
          </p:cNvPr>
          <p:cNvSpPr/>
          <p:nvPr/>
        </p:nvSpPr>
        <p:spPr>
          <a:xfrm>
            <a:off x="1893397" y="2837610"/>
            <a:ext cx="4860000" cy="397907"/>
          </a:xfrm>
          <a:prstGeom prst="roundRect">
            <a:avLst>
              <a:gd name="adj" fmla="val 50000"/>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kumimoji="1" lang="ja-JP" altLang="en-US" b="1" dirty="0">
                <a:ea typeface="游ゴシック"/>
              </a:rPr>
              <a:t> 　</a:t>
            </a:r>
            <a:r>
              <a:rPr kumimoji="1" lang="ja-JP" altLang="en-US" b="1" dirty="0">
                <a:solidFill>
                  <a:schemeClr val="tx1"/>
                </a:solidFill>
                <a:ea typeface="游ゴシック"/>
              </a:rPr>
              <a:t>審査結果通知　令和</a:t>
            </a:r>
            <a:r>
              <a:rPr kumimoji="1" lang="en-US" altLang="ja-JP" b="1" dirty="0">
                <a:solidFill>
                  <a:schemeClr val="tx1"/>
                </a:solidFill>
                <a:ea typeface="游ゴシック"/>
              </a:rPr>
              <a:t>8</a:t>
            </a:r>
            <a:r>
              <a:rPr kumimoji="1" lang="ja-JP" altLang="en-US" b="1" dirty="0">
                <a:solidFill>
                  <a:schemeClr val="tx1"/>
                </a:solidFill>
                <a:ea typeface="游ゴシック"/>
              </a:rPr>
              <a:t>年</a:t>
            </a:r>
            <a:r>
              <a:rPr kumimoji="1" lang="en-US" altLang="ja-JP" b="1" dirty="0">
                <a:solidFill>
                  <a:schemeClr val="tx1"/>
                </a:solidFill>
                <a:ea typeface="游ゴシック"/>
              </a:rPr>
              <a:t>11</a:t>
            </a:r>
            <a:r>
              <a:rPr kumimoji="1" lang="ja-JP" altLang="en-US" b="1" dirty="0">
                <a:solidFill>
                  <a:schemeClr val="tx1"/>
                </a:solidFill>
                <a:ea typeface="游ゴシック"/>
              </a:rPr>
              <a:t>月</a:t>
            </a:r>
            <a:r>
              <a:rPr lang="ja-JP" altLang="en-US" b="1" dirty="0">
                <a:solidFill>
                  <a:schemeClr val="tx1"/>
                </a:solidFill>
                <a:ea typeface="游ゴシック"/>
              </a:rPr>
              <a:t>上</a:t>
            </a:r>
            <a:r>
              <a:rPr kumimoji="1" lang="ja-JP" altLang="en-US" b="1" dirty="0">
                <a:solidFill>
                  <a:schemeClr val="tx1"/>
                </a:solidFill>
                <a:ea typeface="游ゴシック"/>
              </a:rPr>
              <a:t>旬</a:t>
            </a:r>
            <a:r>
              <a:rPr kumimoji="1" lang="en-US" altLang="ja-JP" b="1" dirty="0">
                <a:solidFill>
                  <a:schemeClr val="tx1"/>
                </a:solidFill>
                <a:ea typeface="游ゴシック"/>
              </a:rPr>
              <a:t>(</a:t>
            </a:r>
            <a:r>
              <a:rPr kumimoji="1" lang="ja-JP" altLang="en-US" b="1" dirty="0">
                <a:solidFill>
                  <a:schemeClr val="tx1"/>
                </a:solidFill>
                <a:ea typeface="游ゴシック"/>
              </a:rPr>
              <a:t>予定</a:t>
            </a:r>
            <a:r>
              <a:rPr lang="en-US" altLang="ja-JP" b="1" dirty="0">
                <a:solidFill>
                  <a:schemeClr val="tx1"/>
                </a:solidFill>
                <a:ea typeface="游ゴシック"/>
              </a:rPr>
              <a:t>)</a:t>
            </a:r>
            <a:endParaRPr kumimoji="1" lang="ja-JP" altLang="en-US" b="1" dirty="0">
              <a:solidFill>
                <a:schemeClr val="tx1"/>
              </a:solidFill>
              <a:ea typeface="游ゴシック"/>
            </a:endParaRPr>
          </a:p>
        </p:txBody>
      </p:sp>
      <p:sp>
        <p:nvSpPr>
          <p:cNvPr id="37" name="四角形: 角を丸くする 36">
            <a:extLst>
              <a:ext uri="{FF2B5EF4-FFF2-40B4-BE49-F238E27FC236}">
                <a16:creationId xmlns:a16="http://schemas.microsoft.com/office/drawing/2014/main" id="{F99E7826-D041-93B9-6AC6-F59E285638FB}"/>
              </a:ext>
            </a:extLst>
          </p:cNvPr>
          <p:cNvSpPr/>
          <p:nvPr/>
        </p:nvSpPr>
        <p:spPr>
          <a:xfrm>
            <a:off x="1951776" y="3597271"/>
            <a:ext cx="4477569" cy="1282150"/>
          </a:xfrm>
          <a:prstGeom prst="roundRect">
            <a:avLst>
              <a:gd name="adj" fmla="val 9846"/>
            </a:avLst>
          </a:prstGeom>
          <a:solidFill>
            <a:srgbClr val="FF99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事業実施</a:t>
            </a:r>
            <a:endParaRPr kumimoji="1" lang="en-US" altLang="ja-JP" b="1" dirty="0">
              <a:solidFill>
                <a:schemeClr val="tx1"/>
              </a:solidFill>
            </a:endParaRPr>
          </a:p>
          <a:p>
            <a:pPr algn="ctr"/>
            <a:endParaRPr kumimoji="1" lang="en-US" altLang="ja-JP" b="1" dirty="0">
              <a:solidFill>
                <a:schemeClr val="tx1"/>
              </a:solidFill>
            </a:endParaRPr>
          </a:p>
          <a:p>
            <a:pPr algn="ctr"/>
            <a:r>
              <a:rPr kumimoji="1" lang="ja-JP" altLang="en-US" b="1" dirty="0">
                <a:solidFill>
                  <a:schemeClr val="tx1"/>
                </a:solidFill>
              </a:rPr>
              <a:t>審査結果通知日</a:t>
            </a:r>
            <a:r>
              <a:rPr lang="ja-JP" altLang="en-US" b="1" dirty="0">
                <a:solidFill>
                  <a:schemeClr val="tx1"/>
                </a:solidFill>
              </a:rPr>
              <a:t> </a:t>
            </a:r>
            <a:r>
              <a:rPr kumimoji="1" lang="ja-JP" altLang="en-US" b="1" dirty="0">
                <a:solidFill>
                  <a:schemeClr val="tx1"/>
                </a:solidFill>
              </a:rPr>
              <a:t>～</a:t>
            </a:r>
            <a:r>
              <a:rPr lang="ja-JP" altLang="en-US" b="1" dirty="0">
                <a:solidFill>
                  <a:schemeClr val="tx1"/>
                </a:solidFill>
              </a:rPr>
              <a:t> </a:t>
            </a:r>
            <a:r>
              <a:rPr kumimoji="1" lang="ja-JP" altLang="en-US" b="1" dirty="0">
                <a:solidFill>
                  <a:schemeClr val="tx1"/>
                </a:solidFill>
              </a:rPr>
              <a:t>令和</a:t>
            </a:r>
            <a:r>
              <a:rPr kumimoji="1" lang="en-US" altLang="ja-JP" b="1" dirty="0">
                <a:solidFill>
                  <a:schemeClr val="tx1"/>
                </a:solidFill>
              </a:rPr>
              <a:t>9</a:t>
            </a:r>
            <a:r>
              <a:rPr kumimoji="1" lang="ja-JP" altLang="en-US" b="1" dirty="0">
                <a:solidFill>
                  <a:schemeClr val="tx1"/>
                </a:solidFill>
              </a:rPr>
              <a:t>年</a:t>
            </a:r>
            <a:r>
              <a:rPr kumimoji="1" lang="en-US" altLang="ja-JP" b="1" dirty="0">
                <a:solidFill>
                  <a:schemeClr val="tx1"/>
                </a:solidFill>
              </a:rPr>
              <a:t>2</a:t>
            </a:r>
            <a:r>
              <a:rPr kumimoji="1" lang="ja-JP" altLang="en-US" b="1" dirty="0">
                <a:solidFill>
                  <a:schemeClr val="tx1"/>
                </a:solidFill>
              </a:rPr>
              <a:t>月</a:t>
            </a:r>
            <a:r>
              <a:rPr kumimoji="1" lang="en-US" altLang="ja-JP" b="1" dirty="0">
                <a:solidFill>
                  <a:schemeClr val="tx1"/>
                </a:solidFill>
              </a:rPr>
              <a:t>28(</a:t>
            </a:r>
            <a:r>
              <a:rPr kumimoji="1" lang="ja-JP" altLang="en-US" b="1" dirty="0">
                <a:solidFill>
                  <a:schemeClr val="tx1"/>
                </a:solidFill>
              </a:rPr>
              <a:t>日</a:t>
            </a:r>
            <a:r>
              <a:rPr kumimoji="1" lang="en-US" altLang="ja-JP" b="1" dirty="0">
                <a:solidFill>
                  <a:schemeClr val="tx1"/>
                </a:solidFill>
              </a:rPr>
              <a:t>)</a:t>
            </a:r>
          </a:p>
          <a:p>
            <a:pPr algn="ctr"/>
            <a:r>
              <a:rPr kumimoji="1" lang="ja-JP" altLang="en-US" sz="1600" b="1" dirty="0">
                <a:solidFill>
                  <a:schemeClr val="tx1"/>
                </a:solidFill>
              </a:rPr>
              <a:t>　　　　　　　　</a:t>
            </a:r>
            <a:r>
              <a:rPr kumimoji="1" lang="en-US" altLang="ja-JP" sz="1600" b="1" dirty="0">
                <a:solidFill>
                  <a:schemeClr val="tx1"/>
                </a:solidFill>
              </a:rPr>
              <a:t>※</a:t>
            </a:r>
            <a:r>
              <a:rPr kumimoji="1" lang="ja-JP" altLang="en-US" sz="1600" b="1" dirty="0">
                <a:solidFill>
                  <a:schemeClr val="tx1"/>
                </a:solidFill>
              </a:rPr>
              <a:t>厳守</a:t>
            </a:r>
            <a:endParaRPr kumimoji="1" lang="en-US" altLang="ja-JP" sz="1400" b="1" dirty="0"/>
          </a:p>
        </p:txBody>
      </p:sp>
      <p:sp>
        <p:nvSpPr>
          <p:cNvPr id="38" name="四角形: 角を丸くする 37">
            <a:extLst>
              <a:ext uri="{FF2B5EF4-FFF2-40B4-BE49-F238E27FC236}">
                <a16:creationId xmlns:a16="http://schemas.microsoft.com/office/drawing/2014/main" id="{056B8C72-8E2A-15E2-15E9-A3B30C1E67C2}"/>
              </a:ext>
            </a:extLst>
          </p:cNvPr>
          <p:cNvSpPr/>
          <p:nvPr/>
        </p:nvSpPr>
        <p:spPr>
          <a:xfrm>
            <a:off x="7075200" y="4202628"/>
            <a:ext cx="4860000" cy="928616"/>
          </a:xfrm>
          <a:prstGeom prst="roundRect">
            <a:avLst>
              <a:gd name="adj" fmla="val 9846"/>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rPr>
              <a:t>事務局による伴走支援</a:t>
            </a:r>
            <a:endParaRPr kumimoji="1" lang="en-US" altLang="ja-JP" sz="1050" b="1" dirty="0">
              <a:solidFill>
                <a:schemeClr val="tx1"/>
              </a:solidFill>
            </a:endParaRPr>
          </a:p>
          <a:p>
            <a:r>
              <a:rPr lang="ja-JP" altLang="en-US" sz="1400" b="1" dirty="0">
                <a:solidFill>
                  <a:schemeClr val="tx1"/>
                </a:solidFill>
              </a:rPr>
              <a:t>〇観光機構の担当職員によるサポート（勉強会の開催等）</a:t>
            </a:r>
            <a:endParaRPr lang="en-US" altLang="ja-JP" sz="1400" b="1" dirty="0">
              <a:solidFill>
                <a:schemeClr val="tx1"/>
              </a:solidFill>
            </a:endParaRPr>
          </a:p>
        </p:txBody>
      </p:sp>
      <p:sp>
        <p:nvSpPr>
          <p:cNvPr id="43" name="四角形: 角を丸くする 42">
            <a:extLst>
              <a:ext uri="{FF2B5EF4-FFF2-40B4-BE49-F238E27FC236}">
                <a16:creationId xmlns:a16="http://schemas.microsoft.com/office/drawing/2014/main" id="{DFB68297-612F-2004-104E-992C7505F0B1}"/>
              </a:ext>
            </a:extLst>
          </p:cNvPr>
          <p:cNvSpPr/>
          <p:nvPr/>
        </p:nvSpPr>
        <p:spPr>
          <a:xfrm>
            <a:off x="6853441" y="5286022"/>
            <a:ext cx="5109960" cy="453901"/>
          </a:xfrm>
          <a:prstGeom prst="roundRect">
            <a:avLst>
              <a:gd name="adj" fmla="val 50000"/>
            </a:avLst>
          </a:prstGeom>
          <a:solidFill>
            <a:srgbClr val="FF99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　債権者への支払～令和</a:t>
            </a:r>
            <a:r>
              <a:rPr lang="en-US" altLang="ja-JP" b="1" dirty="0">
                <a:solidFill>
                  <a:schemeClr val="tx1"/>
                </a:solidFill>
              </a:rPr>
              <a:t>9</a:t>
            </a:r>
            <a:r>
              <a:rPr kumimoji="1" lang="ja-JP" altLang="en-US" b="1" dirty="0">
                <a:solidFill>
                  <a:schemeClr val="tx1"/>
                </a:solidFill>
              </a:rPr>
              <a:t>年</a:t>
            </a:r>
            <a:r>
              <a:rPr kumimoji="1" lang="en-US" altLang="ja-JP" b="1" dirty="0">
                <a:solidFill>
                  <a:schemeClr val="tx1"/>
                </a:solidFill>
              </a:rPr>
              <a:t>3</a:t>
            </a:r>
            <a:r>
              <a:rPr lang="ja-JP" altLang="en-US" b="1" dirty="0">
                <a:solidFill>
                  <a:schemeClr val="tx1"/>
                </a:solidFill>
              </a:rPr>
              <a:t>月</a:t>
            </a:r>
            <a:r>
              <a:rPr lang="en-US" altLang="ja-JP" b="1" dirty="0">
                <a:solidFill>
                  <a:schemeClr val="tx1"/>
                </a:solidFill>
              </a:rPr>
              <a:t>31</a:t>
            </a:r>
            <a:r>
              <a:rPr lang="ja-JP" altLang="en-US" b="1" dirty="0">
                <a:solidFill>
                  <a:schemeClr val="tx1"/>
                </a:solidFill>
              </a:rPr>
              <a:t>日　</a:t>
            </a:r>
            <a:r>
              <a:rPr lang="en-US" altLang="ja-JP" b="1" dirty="0">
                <a:solidFill>
                  <a:schemeClr val="tx1"/>
                </a:solidFill>
              </a:rPr>
              <a:t>※</a:t>
            </a:r>
            <a:r>
              <a:rPr lang="ja-JP" altLang="en-US" b="1" dirty="0">
                <a:solidFill>
                  <a:schemeClr val="tx1"/>
                </a:solidFill>
              </a:rPr>
              <a:t>厳守</a:t>
            </a:r>
            <a:endParaRPr kumimoji="1" lang="ja-JP" altLang="en-US" b="1" dirty="0">
              <a:solidFill>
                <a:schemeClr val="tx1"/>
              </a:solidFill>
            </a:endParaRPr>
          </a:p>
        </p:txBody>
      </p:sp>
      <p:sp>
        <p:nvSpPr>
          <p:cNvPr id="45" name="四角形: 角を丸くする 44">
            <a:extLst>
              <a:ext uri="{FF2B5EF4-FFF2-40B4-BE49-F238E27FC236}">
                <a16:creationId xmlns:a16="http://schemas.microsoft.com/office/drawing/2014/main" id="{4D3A9842-FF79-1DB3-EEC2-7F3227A09F58}"/>
              </a:ext>
            </a:extLst>
          </p:cNvPr>
          <p:cNvSpPr/>
          <p:nvPr/>
        </p:nvSpPr>
        <p:spPr>
          <a:xfrm>
            <a:off x="1796902" y="4996585"/>
            <a:ext cx="4707082" cy="389765"/>
          </a:xfrm>
          <a:prstGeom prst="roundRect">
            <a:avLst>
              <a:gd name="adj" fmla="val 50000"/>
            </a:avLst>
          </a:prstGeom>
          <a:solidFill>
            <a:srgbClr val="FF99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rPr>
              <a:t>事業実績報告書提出　令和</a:t>
            </a:r>
            <a:r>
              <a:rPr kumimoji="1" lang="en-US" altLang="ja-JP" b="1" dirty="0">
                <a:solidFill>
                  <a:schemeClr val="tx1"/>
                </a:solidFill>
              </a:rPr>
              <a:t>9</a:t>
            </a:r>
            <a:r>
              <a:rPr kumimoji="1" lang="ja-JP" altLang="en-US" b="1" dirty="0">
                <a:solidFill>
                  <a:schemeClr val="tx1"/>
                </a:solidFill>
              </a:rPr>
              <a:t>年</a:t>
            </a:r>
            <a:r>
              <a:rPr lang="en-US" altLang="ja-JP" b="1" dirty="0">
                <a:solidFill>
                  <a:schemeClr val="tx1"/>
                </a:solidFill>
              </a:rPr>
              <a:t>3</a:t>
            </a:r>
            <a:r>
              <a:rPr kumimoji="1" lang="ja-JP" altLang="en-US" b="1" dirty="0">
                <a:solidFill>
                  <a:schemeClr val="tx1"/>
                </a:solidFill>
              </a:rPr>
              <a:t>月</a:t>
            </a:r>
            <a:r>
              <a:rPr lang="en-US" altLang="ja-JP" b="1" dirty="0">
                <a:solidFill>
                  <a:schemeClr val="tx1"/>
                </a:solidFill>
              </a:rPr>
              <a:t>5</a:t>
            </a:r>
            <a:r>
              <a:rPr kumimoji="1" lang="ja-JP" altLang="en-US" b="1" dirty="0">
                <a:solidFill>
                  <a:schemeClr val="tx1"/>
                </a:solidFill>
              </a:rPr>
              <a:t>日</a:t>
            </a:r>
            <a:r>
              <a:rPr kumimoji="1" lang="en-US" altLang="ja-JP" b="1" dirty="0">
                <a:solidFill>
                  <a:schemeClr val="tx1"/>
                </a:solidFill>
              </a:rPr>
              <a:t>(</a:t>
            </a:r>
            <a:r>
              <a:rPr lang="ja-JP" altLang="en-US" b="1" dirty="0">
                <a:solidFill>
                  <a:schemeClr val="tx1"/>
                </a:solidFill>
              </a:rPr>
              <a:t>金</a:t>
            </a:r>
            <a:r>
              <a:rPr lang="en-US" altLang="ja-JP" b="1" dirty="0">
                <a:solidFill>
                  <a:schemeClr val="tx1"/>
                </a:solidFill>
              </a:rPr>
              <a:t>)</a:t>
            </a:r>
            <a:endParaRPr kumimoji="1" lang="ja-JP" altLang="en-US" b="1" dirty="0">
              <a:solidFill>
                <a:schemeClr val="tx1"/>
              </a:solidFill>
            </a:endParaRPr>
          </a:p>
        </p:txBody>
      </p:sp>
      <p:sp>
        <p:nvSpPr>
          <p:cNvPr id="46" name="四角形: 角を丸くする 45">
            <a:extLst>
              <a:ext uri="{FF2B5EF4-FFF2-40B4-BE49-F238E27FC236}">
                <a16:creationId xmlns:a16="http://schemas.microsoft.com/office/drawing/2014/main" id="{C82D0015-1B56-0D83-F6C6-4FDAB955E47F}"/>
              </a:ext>
            </a:extLst>
          </p:cNvPr>
          <p:cNvSpPr/>
          <p:nvPr/>
        </p:nvSpPr>
        <p:spPr>
          <a:xfrm>
            <a:off x="1951178" y="5874882"/>
            <a:ext cx="4656975" cy="486941"/>
          </a:xfrm>
          <a:prstGeom prst="roundRect">
            <a:avLst>
              <a:gd name="adj" fmla="val 50000"/>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HTO</a:t>
            </a:r>
            <a:r>
              <a:rPr kumimoji="1" lang="ja-JP" altLang="en-US" b="1" dirty="0">
                <a:solidFill>
                  <a:schemeClr val="tx1"/>
                </a:solidFill>
              </a:rPr>
              <a:t>実績報告精算書類確認・負担金支払</a:t>
            </a:r>
          </a:p>
        </p:txBody>
      </p:sp>
      <p:sp>
        <p:nvSpPr>
          <p:cNvPr id="47" name="テキスト ボックス 15">
            <a:extLst>
              <a:ext uri="{FF2B5EF4-FFF2-40B4-BE49-F238E27FC236}">
                <a16:creationId xmlns:a16="http://schemas.microsoft.com/office/drawing/2014/main" id="{90AD4251-3934-2054-B32C-F9C9EBACCF4D}"/>
              </a:ext>
            </a:extLst>
          </p:cNvPr>
          <p:cNvSpPr txBox="1">
            <a:spLocks noChangeArrowheads="1"/>
          </p:cNvSpPr>
          <p:nvPr/>
        </p:nvSpPr>
        <p:spPr bwMode="auto">
          <a:xfrm>
            <a:off x="175097"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2400" b="1" dirty="0">
                <a:latin typeface="+mn-ea"/>
                <a:ea typeface="+mn-ea"/>
              </a:rPr>
              <a:t>２．事業の流れ及びスケジュール</a:t>
            </a:r>
            <a:endParaRPr lang="en-US" altLang="ja-JP" sz="2400" b="1" dirty="0">
              <a:latin typeface="+mn-ea"/>
              <a:ea typeface="+mn-ea"/>
            </a:endParaRPr>
          </a:p>
        </p:txBody>
      </p:sp>
      <p:cxnSp>
        <p:nvCxnSpPr>
          <p:cNvPr id="48" name="直線コネクタ 47">
            <a:extLst>
              <a:ext uri="{FF2B5EF4-FFF2-40B4-BE49-F238E27FC236}">
                <a16:creationId xmlns:a16="http://schemas.microsoft.com/office/drawing/2014/main" id="{50BAF182-62C5-9B6E-6D54-638FB8D2A7EF}"/>
              </a:ext>
            </a:extLst>
          </p:cNvPr>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7A676C11-21FF-09A5-567B-0204778E2F1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2" name="テキスト ボックス 15">
            <a:extLst>
              <a:ext uri="{FF2B5EF4-FFF2-40B4-BE49-F238E27FC236}">
                <a16:creationId xmlns:a16="http://schemas.microsoft.com/office/drawing/2014/main" id="{B00A49FA-9543-B4BD-8169-0B95EA100658}"/>
              </a:ext>
            </a:extLst>
          </p:cNvPr>
          <p:cNvSpPr txBox="1">
            <a:spLocks noChangeArrowheads="1"/>
          </p:cNvSpPr>
          <p:nvPr/>
        </p:nvSpPr>
        <p:spPr bwMode="auto">
          <a:xfrm>
            <a:off x="175097" y="768109"/>
            <a:ext cx="10108590" cy="343620"/>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1800" b="1">
                <a:latin typeface="+mn-ea"/>
                <a:ea typeface="+mn-ea"/>
              </a:rPr>
              <a:t>事業の公募から実績報告、精算までの流れは以下のとおりです。</a:t>
            </a:r>
            <a:endParaRPr lang="en-US" altLang="ja-JP" sz="1800" b="1">
              <a:latin typeface="+mn-ea"/>
              <a:ea typeface="+mn-ea"/>
            </a:endParaRPr>
          </a:p>
        </p:txBody>
      </p:sp>
      <p:sp>
        <p:nvSpPr>
          <p:cNvPr id="8" name="四角形: 角を丸くする 7">
            <a:extLst>
              <a:ext uri="{FF2B5EF4-FFF2-40B4-BE49-F238E27FC236}">
                <a16:creationId xmlns:a16="http://schemas.microsoft.com/office/drawing/2014/main" id="{48D92A18-7F16-0CB0-4CEE-BA51A6F3B83C}"/>
              </a:ext>
            </a:extLst>
          </p:cNvPr>
          <p:cNvSpPr/>
          <p:nvPr/>
        </p:nvSpPr>
        <p:spPr>
          <a:xfrm>
            <a:off x="7075202" y="3633629"/>
            <a:ext cx="4859998" cy="541582"/>
          </a:xfrm>
          <a:prstGeom prst="roundRect">
            <a:avLst>
              <a:gd name="adj" fmla="val 35889"/>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ltLang="ja-JP" sz="1400" b="1" dirty="0">
                <a:solidFill>
                  <a:schemeClr val="tx1"/>
                </a:solidFill>
                <a:ea typeface="游ゴシック"/>
              </a:rPr>
              <a:t>HTO</a:t>
            </a:r>
            <a:r>
              <a:rPr lang="ja-JP" altLang="en-US" sz="1400" b="1" dirty="0">
                <a:solidFill>
                  <a:schemeClr val="tx1"/>
                </a:solidFill>
                <a:ea typeface="游ゴシック"/>
              </a:rPr>
              <a:t>職員による現地ヒアリング・スケジュール説明</a:t>
            </a:r>
            <a:endParaRPr lang="en-US" altLang="ja-JP" sz="1400" b="1" dirty="0">
              <a:solidFill>
                <a:schemeClr val="tx1"/>
              </a:solidFill>
              <a:ea typeface="游ゴシック"/>
            </a:endParaRPr>
          </a:p>
          <a:p>
            <a:r>
              <a:rPr lang="ja-JP" altLang="en-US" sz="1400" b="1" dirty="0">
                <a:solidFill>
                  <a:schemeClr val="tx1"/>
                </a:solidFill>
                <a:ea typeface="游ゴシック"/>
              </a:rPr>
              <a:t>　令和</a:t>
            </a:r>
            <a:r>
              <a:rPr lang="en-US" altLang="ja-JP" sz="1400" b="1" dirty="0">
                <a:solidFill>
                  <a:schemeClr val="tx1"/>
                </a:solidFill>
                <a:ea typeface="游ゴシック"/>
              </a:rPr>
              <a:t>8</a:t>
            </a:r>
            <a:r>
              <a:rPr lang="ja-JP" altLang="en-US" sz="1400" b="1" dirty="0">
                <a:solidFill>
                  <a:schemeClr val="tx1"/>
                </a:solidFill>
                <a:ea typeface="游ゴシック"/>
              </a:rPr>
              <a:t>年</a:t>
            </a:r>
            <a:r>
              <a:rPr lang="en-US" altLang="ja-JP" sz="1400" b="1" dirty="0">
                <a:solidFill>
                  <a:schemeClr val="tx1"/>
                </a:solidFill>
                <a:ea typeface="游ゴシック"/>
              </a:rPr>
              <a:t>11</a:t>
            </a:r>
            <a:r>
              <a:rPr lang="ja-JP" altLang="en-US" sz="1400" b="1" dirty="0">
                <a:solidFill>
                  <a:schemeClr val="tx1"/>
                </a:solidFill>
                <a:ea typeface="游ゴシック"/>
              </a:rPr>
              <a:t>月～順次</a:t>
            </a:r>
            <a:endParaRPr lang="en-US" altLang="ja-JP" sz="1400" b="1" dirty="0">
              <a:solidFill>
                <a:schemeClr val="tx1"/>
              </a:solidFill>
              <a:ea typeface="游ゴシック"/>
            </a:endParaRPr>
          </a:p>
        </p:txBody>
      </p:sp>
      <p:sp>
        <p:nvSpPr>
          <p:cNvPr id="9" name="四角形: 角を丸くする 8">
            <a:extLst>
              <a:ext uri="{FF2B5EF4-FFF2-40B4-BE49-F238E27FC236}">
                <a16:creationId xmlns:a16="http://schemas.microsoft.com/office/drawing/2014/main" id="{66C07DAA-3C42-D0D6-1BDC-11014DDDC5B8}"/>
              </a:ext>
            </a:extLst>
          </p:cNvPr>
          <p:cNvSpPr/>
          <p:nvPr/>
        </p:nvSpPr>
        <p:spPr>
          <a:xfrm>
            <a:off x="1931091" y="2049271"/>
            <a:ext cx="4860000" cy="360000"/>
          </a:xfrm>
          <a:prstGeom prst="roundRect">
            <a:avLst>
              <a:gd name="adj" fmla="val 50000"/>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ja-JP" altLang="en-US" b="1" dirty="0">
                <a:ea typeface="游ゴシック"/>
              </a:rPr>
              <a:t>　</a:t>
            </a:r>
            <a:r>
              <a:rPr lang="ja-JP" altLang="en-US" b="1" dirty="0">
                <a:solidFill>
                  <a:schemeClr val="tx1"/>
                </a:solidFill>
                <a:ea typeface="游ゴシック"/>
              </a:rPr>
              <a:t>応募の締切　　～</a:t>
            </a:r>
            <a:r>
              <a:rPr kumimoji="1" lang="ja-JP" altLang="en-US" b="1" dirty="0">
                <a:solidFill>
                  <a:schemeClr val="tx1"/>
                </a:solidFill>
                <a:ea typeface="游ゴシック"/>
              </a:rPr>
              <a:t>令和</a:t>
            </a:r>
            <a:r>
              <a:rPr lang="en-US" altLang="ja-JP" b="1" dirty="0">
                <a:solidFill>
                  <a:schemeClr val="tx1"/>
                </a:solidFill>
                <a:ea typeface="游ゴシック"/>
              </a:rPr>
              <a:t>8</a:t>
            </a:r>
            <a:r>
              <a:rPr kumimoji="1" lang="ja-JP" altLang="en-US" b="1" dirty="0">
                <a:solidFill>
                  <a:schemeClr val="tx1"/>
                </a:solidFill>
                <a:ea typeface="游ゴシック"/>
              </a:rPr>
              <a:t>年</a:t>
            </a:r>
            <a:r>
              <a:rPr kumimoji="1" lang="en-US" altLang="ja-JP" b="1" dirty="0">
                <a:solidFill>
                  <a:schemeClr val="tx1"/>
                </a:solidFill>
                <a:ea typeface="游ゴシック"/>
              </a:rPr>
              <a:t>10</a:t>
            </a:r>
            <a:r>
              <a:rPr kumimoji="1" lang="ja-JP" altLang="en-US" b="1" dirty="0">
                <a:solidFill>
                  <a:schemeClr val="tx1"/>
                </a:solidFill>
                <a:ea typeface="游ゴシック"/>
              </a:rPr>
              <a:t>月</a:t>
            </a:r>
            <a:r>
              <a:rPr kumimoji="1" lang="en-US" altLang="ja-JP" b="1" dirty="0">
                <a:solidFill>
                  <a:schemeClr val="tx1"/>
                </a:solidFill>
                <a:ea typeface="游ゴシック"/>
              </a:rPr>
              <a:t>21</a:t>
            </a:r>
            <a:r>
              <a:rPr kumimoji="1" lang="ja-JP" altLang="en-US" b="1" dirty="0">
                <a:solidFill>
                  <a:schemeClr val="tx1"/>
                </a:solidFill>
                <a:ea typeface="游ゴシック"/>
              </a:rPr>
              <a:t>日 </a:t>
            </a:r>
            <a:r>
              <a:rPr kumimoji="1" lang="en-US" altLang="ja-JP" b="1" dirty="0">
                <a:solidFill>
                  <a:schemeClr val="tx1"/>
                </a:solidFill>
                <a:ea typeface="游ゴシック"/>
              </a:rPr>
              <a:t>15:00</a:t>
            </a:r>
            <a:endParaRPr kumimoji="1" lang="ja-JP" altLang="en-US" b="1" dirty="0">
              <a:solidFill>
                <a:schemeClr val="tx1"/>
              </a:solidFill>
              <a:ea typeface="游ゴシック"/>
            </a:endParaRPr>
          </a:p>
        </p:txBody>
      </p:sp>
      <p:sp>
        <p:nvSpPr>
          <p:cNvPr id="10" name="スライド番号プレースホルダー 9">
            <a:extLst>
              <a:ext uri="{FF2B5EF4-FFF2-40B4-BE49-F238E27FC236}">
                <a16:creationId xmlns:a16="http://schemas.microsoft.com/office/drawing/2014/main" id="{C174D2E0-377E-6ED4-4E0D-307681542344}"/>
              </a:ext>
            </a:extLst>
          </p:cNvPr>
          <p:cNvSpPr>
            <a:spLocks noGrp="1"/>
          </p:cNvSpPr>
          <p:nvPr>
            <p:ph type="sldNum" sz="quarter" idx="12"/>
          </p:nvPr>
        </p:nvSpPr>
        <p:spPr>
          <a:xfrm>
            <a:off x="9448800" y="6500747"/>
            <a:ext cx="2743200" cy="365125"/>
          </a:xfrm>
        </p:spPr>
        <p:txBody>
          <a:bodyPr/>
          <a:lstStyle/>
          <a:p>
            <a:fld id="{8EAB90E1-8A1E-4CDD-A83B-8AFD55E4F56C}" type="slidenum">
              <a:rPr kumimoji="1" lang="ja-JP" altLang="en-US" smtClean="0"/>
              <a:t>5</a:t>
            </a:fld>
            <a:endParaRPr kumimoji="1" lang="ja-JP" altLang="en-US"/>
          </a:p>
        </p:txBody>
      </p:sp>
      <p:cxnSp>
        <p:nvCxnSpPr>
          <p:cNvPr id="12" name="直線コネクタ 11">
            <a:extLst>
              <a:ext uri="{FF2B5EF4-FFF2-40B4-BE49-F238E27FC236}">
                <a16:creationId xmlns:a16="http://schemas.microsoft.com/office/drawing/2014/main" id="{AE94809A-F597-1C4C-73E2-08F376E54B9E}"/>
              </a:ext>
            </a:extLst>
          </p:cNvPr>
          <p:cNvCxnSpPr>
            <a:cxnSpLocks/>
          </p:cNvCxnSpPr>
          <p:nvPr/>
        </p:nvCxnSpPr>
        <p:spPr>
          <a:xfrm>
            <a:off x="245134" y="2592551"/>
            <a:ext cx="116311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46B5D0E1-F7F6-7E83-9CE3-B9BC5772AD2D}"/>
              </a:ext>
            </a:extLst>
          </p:cNvPr>
          <p:cNvSpPr txBox="1"/>
          <p:nvPr/>
        </p:nvSpPr>
        <p:spPr>
          <a:xfrm>
            <a:off x="228598" y="2820607"/>
            <a:ext cx="1731100" cy="400110"/>
          </a:xfrm>
          <a:prstGeom prst="rect">
            <a:avLst/>
          </a:prstGeom>
          <a:noFill/>
        </p:spPr>
        <p:txBody>
          <a:bodyPr wrap="square" lIns="91440" tIns="45720" rIns="91440" bIns="45720" rtlCol="0" anchor="t">
            <a:spAutoFit/>
          </a:bodyPr>
          <a:lstStyle/>
          <a:p>
            <a:r>
              <a:rPr kumimoji="1" lang="ja-JP" altLang="en-US" sz="2000" b="1" dirty="0">
                <a:ea typeface="游ゴシック"/>
              </a:rPr>
              <a:t>令和</a:t>
            </a:r>
            <a:r>
              <a:rPr lang="en-US" altLang="ja-JP" sz="2000" b="1" dirty="0">
                <a:ea typeface="游ゴシック"/>
              </a:rPr>
              <a:t>8</a:t>
            </a:r>
            <a:r>
              <a:rPr kumimoji="1" lang="ja-JP" altLang="en-US" sz="2000" b="1" dirty="0">
                <a:ea typeface="游ゴシック"/>
              </a:rPr>
              <a:t>年</a:t>
            </a:r>
            <a:r>
              <a:rPr kumimoji="1" lang="en-US" altLang="ja-JP" sz="2000" b="1" dirty="0">
                <a:ea typeface="游ゴシック"/>
              </a:rPr>
              <a:t>10</a:t>
            </a:r>
            <a:r>
              <a:rPr kumimoji="1" lang="ja-JP" altLang="en-US" sz="2000" b="1" dirty="0">
                <a:ea typeface="游ゴシック"/>
              </a:rPr>
              <a:t>月</a:t>
            </a:r>
          </a:p>
        </p:txBody>
      </p:sp>
      <p:sp>
        <p:nvSpPr>
          <p:cNvPr id="18" name="四角形: 角を丸くする 17">
            <a:extLst>
              <a:ext uri="{FF2B5EF4-FFF2-40B4-BE49-F238E27FC236}">
                <a16:creationId xmlns:a16="http://schemas.microsoft.com/office/drawing/2014/main" id="{04AA0FE9-682E-592B-488E-C16471B9EF29}"/>
              </a:ext>
            </a:extLst>
          </p:cNvPr>
          <p:cNvSpPr/>
          <p:nvPr/>
        </p:nvSpPr>
        <p:spPr>
          <a:xfrm>
            <a:off x="7041165" y="1883580"/>
            <a:ext cx="4860000" cy="635973"/>
          </a:xfrm>
          <a:prstGeom prst="roundRect">
            <a:avLst>
              <a:gd name="adj" fmla="val 9846"/>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b="1" dirty="0">
                <a:solidFill>
                  <a:schemeClr val="tx1"/>
                </a:solidFill>
              </a:rPr>
              <a:t>問い合わせ</a:t>
            </a:r>
            <a:endParaRPr lang="en-US" altLang="ja-JP" b="1" dirty="0">
              <a:solidFill>
                <a:schemeClr val="tx1"/>
              </a:solidFill>
            </a:endParaRPr>
          </a:p>
          <a:p>
            <a:r>
              <a:rPr lang="ja-JP" altLang="en-US" sz="1400" b="1" dirty="0">
                <a:solidFill>
                  <a:schemeClr val="tx1"/>
                </a:solidFill>
              </a:rPr>
              <a:t>　〇応募にあたっての質問（申請内容ほか）</a:t>
            </a:r>
            <a:endParaRPr lang="en-US" altLang="ja-JP" sz="1400" b="1" dirty="0">
              <a:solidFill>
                <a:schemeClr val="tx1"/>
              </a:solidFill>
            </a:endParaRPr>
          </a:p>
        </p:txBody>
      </p:sp>
      <p:sp>
        <p:nvSpPr>
          <p:cNvPr id="17" name="四角形: 角を丸くする 16">
            <a:extLst>
              <a:ext uri="{FF2B5EF4-FFF2-40B4-BE49-F238E27FC236}">
                <a16:creationId xmlns:a16="http://schemas.microsoft.com/office/drawing/2014/main" id="{019F43D2-0457-FCE0-CABD-1BE285DB89AD}"/>
              </a:ext>
            </a:extLst>
          </p:cNvPr>
          <p:cNvSpPr/>
          <p:nvPr/>
        </p:nvSpPr>
        <p:spPr>
          <a:xfrm>
            <a:off x="6853440" y="6242055"/>
            <a:ext cx="5081759" cy="453901"/>
          </a:xfrm>
          <a:prstGeom prst="roundRect">
            <a:avLst>
              <a:gd name="adj" fmla="val 50000"/>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債権者への支払エビデンスの送付</a:t>
            </a:r>
            <a:r>
              <a:rPr lang="en-US" altLang="ja-JP" b="1" dirty="0">
                <a:solidFill>
                  <a:schemeClr val="tx1"/>
                </a:solidFill>
              </a:rPr>
              <a:t>(3</a:t>
            </a:r>
            <a:r>
              <a:rPr kumimoji="1" lang="ja-JP" altLang="en-US" b="1" dirty="0">
                <a:solidFill>
                  <a:schemeClr val="tx1"/>
                </a:solidFill>
              </a:rPr>
              <a:t>月下旬</a:t>
            </a:r>
            <a:r>
              <a:rPr kumimoji="1" lang="en-US" altLang="ja-JP" b="1" dirty="0">
                <a:solidFill>
                  <a:schemeClr val="tx1"/>
                </a:solidFill>
              </a:rPr>
              <a:t>)</a:t>
            </a:r>
            <a:endParaRPr kumimoji="1" lang="ja-JP" altLang="en-US" b="1" dirty="0">
              <a:solidFill>
                <a:schemeClr val="tx1"/>
              </a:solidFill>
            </a:endParaRPr>
          </a:p>
        </p:txBody>
      </p:sp>
      <p:sp>
        <p:nvSpPr>
          <p:cNvPr id="19" name="四角形: 角を丸くする 18">
            <a:extLst>
              <a:ext uri="{FF2B5EF4-FFF2-40B4-BE49-F238E27FC236}">
                <a16:creationId xmlns:a16="http://schemas.microsoft.com/office/drawing/2014/main" id="{80A5E9D0-EC00-2632-97A9-44F5382D61E9}"/>
              </a:ext>
            </a:extLst>
          </p:cNvPr>
          <p:cNvSpPr/>
          <p:nvPr/>
        </p:nvSpPr>
        <p:spPr>
          <a:xfrm>
            <a:off x="7054655" y="2634108"/>
            <a:ext cx="4860000" cy="397907"/>
          </a:xfrm>
          <a:prstGeom prst="roundRect">
            <a:avLst>
              <a:gd name="adj" fmla="val 50000"/>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kumimoji="1" lang="ja-JP" altLang="en-US" sz="1600" b="1" dirty="0">
                <a:solidFill>
                  <a:schemeClr val="tx1"/>
                </a:solidFill>
                <a:ea typeface="游ゴシック"/>
              </a:rPr>
              <a:t>　</a:t>
            </a:r>
            <a:r>
              <a:rPr kumimoji="1" lang="en-US" altLang="ja-JP" sz="1600" b="1" dirty="0">
                <a:solidFill>
                  <a:schemeClr val="tx1"/>
                </a:solidFill>
                <a:ea typeface="游ゴシック"/>
              </a:rPr>
              <a:t>HTO</a:t>
            </a:r>
            <a:r>
              <a:rPr kumimoji="1" lang="ja-JP" altLang="en-US" sz="1600" b="1" dirty="0">
                <a:solidFill>
                  <a:schemeClr val="tx1"/>
                </a:solidFill>
                <a:ea typeface="游ゴシック"/>
              </a:rPr>
              <a:t>職員によるヒアリング </a:t>
            </a:r>
            <a:r>
              <a:rPr kumimoji="1" lang="en-US" altLang="ja-JP" sz="1600" b="1">
                <a:solidFill>
                  <a:schemeClr val="tx1"/>
                </a:solidFill>
                <a:ea typeface="游ゴシック"/>
              </a:rPr>
              <a:t>(</a:t>
            </a:r>
            <a:r>
              <a:rPr kumimoji="1" lang="ja-JP" altLang="en-US" sz="1600" b="1">
                <a:solidFill>
                  <a:schemeClr val="tx1"/>
                </a:solidFill>
                <a:ea typeface="游ゴシック"/>
              </a:rPr>
              <a:t>電話</a:t>
            </a:r>
            <a:r>
              <a:rPr lang="ja-JP" altLang="en-US" sz="1600" b="1">
                <a:solidFill>
                  <a:schemeClr val="tx1"/>
                </a:solidFill>
                <a:ea typeface="游ゴシック"/>
              </a:rPr>
              <a:t>、</a:t>
            </a:r>
            <a:r>
              <a:rPr kumimoji="1" lang="ja-JP" altLang="en-US" sz="1600" b="1">
                <a:solidFill>
                  <a:schemeClr val="tx1"/>
                </a:solidFill>
                <a:ea typeface="游ゴシック"/>
              </a:rPr>
              <a:t>メール</a:t>
            </a:r>
            <a:r>
              <a:rPr kumimoji="1" lang="en-US" altLang="ja-JP" sz="1600" b="1" dirty="0">
                <a:solidFill>
                  <a:schemeClr val="tx1"/>
                </a:solidFill>
                <a:ea typeface="游ゴシック"/>
              </a:rPr>
              <a:t>)</a:t>
            </a:r>
            <a:r>
              <a:rPr kumimoji="1" lang="ja-JP" altLang="en-US" sz="1600" b="1" dirty="0">
                <a:solidFill>
                  <a:schemeClr val="tx1"/>
                </a:solidFill>
                <a:ea typeface="游ゴシック"/>
              </a:rPr>
              <a:t>　</a:t>
            </a:r>
          </a:p>
        </p:txBody>
      </p:sp>
      <p:sp>
        <p:nvSpPr>
          <p:cNvPr id="24" name="矢印: 下 23">
            <a:extLst>
              <a:ext uri="{FF2B5EF4-FFF2-40B4-BE49-F238E27FC236}">
                <a16:creationId xmlns:a16="http://schemas.microsoft.com/office/drawing/2014/main" id="{F1AA33FC-91C1-8DDF-819D-80853A9D3CD8}"/>
              </a:ext>
            </a:extLst>
          </p:cNvPr>
          <p:cNvSpPr/>
          <p:nvPr/>
        </p:nvSpPr>
        <p:spPr>
          <a:xfrm>
            <a:off x="4035478" y="5446400"/>
            <a:ext cx="253718" cy="38976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矢印: 下 24">
            <a:extLst>
              <a:ext uri="{FF2B5EF4-FFF2-40B4-BE49-F238E27FC236}">
                <a16:creationId xmlns:a16="http://schemas.microsoft.com/office/drawing/2014/main" id="{B3DB92F2-09A6-430E-17AF-1080DAE91F1B}"/>
              </a:ext>
            </a:extLst>
          </p:cNvPr>
          <p:cNvSpPr/>
          <p:nvPr/>
        </p:nvSpPr>
        <p:spPr>
          <a:xfrm rot="13709937">
            <a:off x="6607143" y="5625059"/>
            <a:ext cx="253718" cy="38976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矢印: 下 26">
            <a:extLst>
              <a:ext uri="{FF2B5EF4-FFF2-40B4-BE49-F238E27FC236}">
                <a16:creationId xmlns:a16="http://schemas.microsoft.com/office/drawing/2014/main" id="{B5BC35F0-EE5E-EA00-D544-C984F54EE62B}"/>
              </a:ext>
            </a:extLst>
          </p:cNvPr>
          <p:cNvSpPr/>
          <p:nvPr/>
        </p:nvSpPr>
        <p:spPr>
          <a:xfrm>
            <a:off x="9357796" y="5793613"/>
            <a:ext cx="253718" cy="38976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左カーブ 27">
            <a:extLst>
              <a:ext uri="{FF2B5EF4-FFF2-40B4-BE49-F238E27FC236}">
                <a16:creationId xmlns:a16="http://schemas.microsoft.com/office/drawing/2014/main" id="{0776310C-66AE-72A2-5B2D-B29F712C02D0}"/>
              </a:ext>
            </a:extLst>
          </p:cNvPr>
          <p:cNvSpPr/>
          <p:nvPr/>
        </p:nvSpPr>
        <p:spPr>
          <a:xfrm>
            <a:off x="6487589" y="4266336"/>
            <a:ext cx="385663" cy="1041217"/>
          </a:xfrm>
          <a:prstGeom prst="curvedLeftArrow">
            <a:avLst>
              <a:gd name="adj1" fmla="val 39903"/>
              <a:gd name="adj2" fmla="val 82030"/>
              <a:gd name="adj3" fmla="val 25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345608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15">
            <a:extLst>
              <a:ext uri="{FF2B5EF4-FFF2-40B4-BE49-F238E27FC236}">
                <a16:creationId xmlns:a16="http://schemas.microsoft.com/office/drawing/2014/main" id="{90AD4251-3934-2054-B32C-F9C9EBACCF4D}"/>
              </a:ext>
            </a:extLst>
          </p:cNvPr>
          <p:cNvSpPr txBox="1">
            <a:spLocks noChangeArrowheads="1"/>
          </p:cNvSpPr>
          <p:nvPr/>
        </p:nvSpPr>
        <p:spPr bwMode="auto">
          <a:xfrm>
            <a:off x="175097"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2400" b="1" dirty="0">
                <a:latin typeface="+mn-ea"/>
                <a:ea typeface="+mn-ea"/>
              </a:rPr>
              <a:t>３．応募対象団体・応募条件・支給額について</a:t>
            </a:r>
            <a:endParaRPr lang="en-US" altLang="ja-JP" sz="2400" b="1" dirty="0">
              <a:latin typeface="+mn-ea"/>
              <a:ea typeface="+mn-ea"/>
            </a:endParaRPr>
          </a:p>
        </p:txBody>
      </p:sp>
      <p:cxnSp>
        <p:nvCxnSpPr>
          <p:cNvPr id="48" name="直線コネクタ 47">
            <a:extLst>
              <a:ext uri="{FF2B5EF4-FFF2-40B4-BE49-F238E27FC236}">
                <a16:creationId xmlns:a16="http://schemas.microsoft.com/office/drawing/2014/main" id="{50BAF182-62C5-9B6E-6D54-638FB8D2A7EF}"/>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7A676C11-21FF-09A5-567B-0204778E2F1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4" name="テキスト ボックス 3">
            <a:extLst>
              <a:ext uri="{FF2B5EF4-FFF2-40B4-BE49-F238E27FC236}">
                <a16:creationId xmlns:a16="http://schemas.microsoft.com/office/drawing/2014/main" id="{B606BDA7-115D-D60C-3F35-ECCD1874F665}"/>
              </a:ext>
            </a:extLst>
          </p:cNvPr>
          <p:cNvSpPr txBox="1"/>
          <p:nvPr/>
        </p:nvSpPr>
        <p:spPr>
          <a:xfrm>
            <a:off x="5453869" y="1609352"/>
            <a:ext cx="2471347" cy="979658"/>
          </a:xfrm>
          <a:prstGeom prst="rect">
            <a:avLst/>
          </a:prstGeom>
          <a:solidFill>
            <a:schemeClr val="accent4"/>
          </a:solidFill>
        </p:spPr>
        <p:txBody>
          <a:bodyPr wrap="square" rtlCol="0" anchor="ctr">
            <a:noAutofit/>
          </a:bodyPr>
          <a:lstStyle/>
          <a:p>
            <a:r>
              <a:rPr kumimoji="1" lang="ja-JP" altLang="en-US" sz="1600" b="1">
                <a:solidFill>
                  <a:schemeClr val="bg1"/>
                </a:solidFill>
                <a:latin typeface="+mn-ea"/>
              </a:rPr>
              <a:t>地域の公共交通機関等を含めること。</a:t>
            </a:r>
          </a:p>
        </p:txBody>
      </p:sp>
      <p:sp>
        <p:nvSpPr>
          <p:cNvPr id="5" name="テキスト ボックス 4">
            <a:extLst>
              <a:ext uri="{FF2B5EF4-FFF2-40B4-BE49-F238E27FC236}">
                <a16:creationId xmlns:a16="http://schemas.microsoft.com/office/drawing/2014/main" id="{497FCA44-0408-0D73-C67C-E6F309A251F5}"/>
              </a:ext>
            </a:extLst>
          </p:cNvPr>
          <p:cNvSpPr txBox="1"/>
          <p:nvPr/>
        </p:nvSpPr>
        <p:spPr>
          <a:xfrm>
            <a:off x="347585" y="1017286"/>
            <a:ext cx="1387036" cy="3192555"/>
          </a:xfrm>
          <a:prstGeom prst="rect">
            <a:avLst/>
          </a:prstGeom>
          <a:solidFill>
            <a:schemeClr val="accent4"/>
          </a:solidFill>
        </p:spPr>
        <p:txBody>
          <a:bodyPr wrap="square" rtlCol="0" anchor="ctr">
            <a:noAutofit/>
          </a:bodyPr>
          <a:lstStyle/>
          <a:p>
            <a:pPr algn="ctr"/>
            <a:r>
              <a:rPr kumimoji="1" lang="ja-JP" altLang="en-US" sz="1600" b="1">
                <a:solidFill>
                  <a:schemeClr val="bg1"/>
                </a:solidFill>
                <a:latin typeface="+mn-ea"/>
              </a:rPr>
              <a:t>交付対象</a:t>
            </a:r>
            <a:endParaRPr kumimoji="1" lang="en-US" altLang="ja-JP" sz="1600" b="1">
              <a:solidFill>
                <a:schemeClr val="bg1"/>
              </a:solidFill>
              <a:latin typeface="+mn-ea"/>
            </a:endParaRPr>
          </a:p>
          <a:p>
            <a:pPr algn="ctr"/>
            <a:r>
              <a:rPr kumimoji="1" lang="ja-JP" altLang="en-US" sz="1600" b="1">
                <a:solidFill>
                  <a:schemeClr val="bg1"/>
                </a:solidFill>
                <a:latin typeface="+mn-ea"/>
              </a:rPr>
              <a:t>団体</a:t>
            </a:r>
          </a:p>
        </p:txBody>
      </p:sp>
      <p:sp>
        <p:nvSpPr>
          <p:cNvPr id="6" name="四角形: 角を丸くする 5">
            <a:extLst>
              <a:ext uri="{FF2B5EF4-FFF2-40B4-BE49-F238E27FC236}">
                <a16:creationId xmlns:a16="http://schemas.microsoft.com/office/drawing/2014/main" id="{95BCB66C-F138-2175-C247-AC83F4F3966F}"/>
              </a:ext>
            </a:extLst>
          </p:cNvPr>
          <p:cNvSpPr/>
          <p:nvPr/>
        </p:nvSpPr>
        <p:spPr>
          <a:xfrm>
            <a:off x="3642933" y="1116358"/>
            <a:ext cx="1446153" cy="397302"/>
          </a:xfrm>
          <a:prstGeom prst="roundRect">
            <a:avLst/>
          </a:prstGeom>
          <a:solidFill>
            <a:srgbClr val="FF99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t>②</a:t>
            </a:r>
            <a:r>
              <a:rPr kumimoji="1" lang="en-US" altLang="ja-JP" b="1"/>
              <a:t>DMO</a:t>
            </a:r>
            <a:endParaRPr kumimoji="1" lang="ja-JP" altLang="en-US" b="1"/>
          </a:p>
        </p:txBody>
      </p:sp>
      <p:sp>
        <p:nvSpPr>
          <p:cNvPr id="7" name="四角形: 角を丸くする 6">
            <a:extLst>
              <a:ext uri="{FF2B5EF4-FFF2-40B4-BE49-F238E27FC236}">
                <a16:creationId xmlns:a16="http://schemas.microsoft.com/office/drawing/2014/main" id="{E8DA1018-8F22-0654-F16B-FBC15AE0168E}"/>
              </a:ext>
            </a:extLst>
          </p:cNvPr>
          <p:cNvSpPr/>
          <p:nvPr/>
        </p:nvSpPr>
        <p:spPr>
          <a:xfrm>
            <a:off x="1969014" y="1106268"/>
            <a:ext cx="1497419" cy="448522"/>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t>①市町村</a:t>
            </a:r>
          </a:p>
        </p:txBody>
      </p:sp>
      <p:sp>
        <p:nvSpPr>
          <p:cNvPr id="9" name="四角形: 角を丸くする 8">
            <a:extLst>
              <a:ext uri="{FF2B5EF4-FFF2-40B4-BE49-F238E27FC236}">
                <a16:creationId xmlns:a16="http://schemas.microsoft.com/office/drawing/2014/main" id="{6CBB5346-0EC1-0118-493A-25FF9F118FC8}"/>
              </a:ext>
            </a:extLst>
          </p:cNvPr>
          <p:cNvSpPr/>
          <p:nvPr/>
        </p:nvSpPr>
        <p:spPr>
          <a:xfrm>
            <a:off x="1989588" y="1745828"/>
            <a:ext cx="3146942" cy="503836"/>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t>③観光協会・観光連盟</a:t>
            </a:r>
          </a:p>
        </p:txBody>
      </p:sp>
      <p:cxnSp>
        <p:nvCxnSpPr>
          <p:cNvPr id="11" name="直線コネクタ 10">
            <a:extLst>
              <a:ext uri="{FF2B5EF4-FFF2-40B4-BE49-F238E27FC236}">
                <a16:creationId xmlns:a16="http://schemas.microsoft.com/office/drawing/2014/main" id="{46C6128C-DCFD-1A31-7952-837E4D377CE4}"/>
              </a:ext>
            </a:extLst>
          </p:cNvPr>
          <p:cNvCxnSpPr>
            <a:cxnSpLocks/>
          </p:cNvCxnSpPr>
          <p:nvPr/>
        </p:nvCxnSpPr>
        <p:spPr>
          <a:xfrm>
            <a:off x="246000" y="923675"/>
            <a:ext cx="10845734" cy="2421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直線コネクタ 14">
            <a:extLst>
              <a:ext uri="{FF2B5EF4-FFF2-40B4-BE49-F238E27FC236}">
                <a16:creationId xmlns:a16="http://schemas.microsoft.com/office/drawing/2014/main" id="{4FC4DE9E-CC77-BDA5-3FCE-6C29C3B243AA}"/>
              </a:ext>
            </a:extLst>
          </p:cNvPr>
          <p:cNvCxnSpPr>
            <a:cxnSpLocks/>
          </p:cNvCxnSpPr>
          <p:nvPr/>
        </p:nvCxnSpPr>
        <p:spPr>
          <a:xfrm>
            <a:off x="1811358" y="923675"/>
            <a:ext cx="0" cy="575176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直線コネクタ 15">
            <a:extLst>
              <a:ext uri="{FF2B5EF4-FFF2-40B4-BE49-F238E27FC236}">
                <a16:creationId xmlns:a16="http://schemas.microsoft.com/office/drawing/2014/main" id="{E4A5D3BA-7D56-D46E-0411-EA18FD4CC1EA}"/>
              </a:ext>
            </a:extLst>
          </p:cNvPr>
          <p:cNvCxnSpPr>
            <a:cxnSpLocks/>
          </p:cNvCxnSpPr>
          <p:nvPr/>
        </p:nvCxnSpPr>
        <p:spPr>
          <a:xfrm>
            <a:off x="8128317" y="942318"/>
            <a:ext cx="22135" cy="575283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直線コネクタ 18">
            <a:extLst>
              <a:ext uri="{FF2B5EF4-FFF2-40B4-BE49-F238E27FC236}">
                <a16:creationId xmlns:a16="http://schemas.microsoft.com/office/drawing/2014/main" id="{7AFB091F-6715-28A9-48CB-17DB1E714491}"/>
              </a:ext>
            </a:extLst>
          </p:cNvPr>
          <p:cNvCxnSpPr>
            <a:cxnSpLocks/>
          </p:cNvCxnSpPr>
          <p:nvPr/>
        </p:nvCxnSpPr>
        <p:spPr>
          <a:xfrm>
            <a:off x="347585" y="4324124"/>
            <a:ext cx="1074414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直線コネクタ 32">
            <a:extLst>
              <a:ext uri="{FF2B5EF4-FFF2-40B4-BE49-F238E27FC236}">
                <a16:creationId xmlns:a16="http://schemas.microsoft.com/office/drawing/2014/main" id="{02FC7C29-57DA-1A71-8CA5-B8AA851FD581}"/>
              </a:ext>
            </a:extLst>
          </p:cNvPr>
          <p:cNvCxnSpPr>
            <a:cxnSpLocks/>
          </p:cNvCxnSpPr>
          <p:nvPr/>
        </p:nvCxnSpPr>
        <p:spPr>
          <a:xfrm flipH="1">
            <a:off x="246000" y="890719"/>
            <a:ext cx="22001" cy="579588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1" name="テキスト ボックス 40">
            <a:extLst>
              <a:ext uri="{FF2B5EF4-FFF2-40B4-BE49-F238E27FC236}">
                <a16:creationId xmlns:a16="http://schemas.microsoft.com/office/drawing/2014/main" id="{9F1BDF97-0C9A-BD5B-3E9D-D31A243172A7}"/>
              </a:ext>
            </a:extLst>
          </p:cNvPr>
          <p:cNvSpPr txBox="1"/>
          <p:nvPr/>
        </p:nvSpPr>
        <p:spPr>
          <a:xfrm>
            <a:off x="2041386" y="3200620"/>
            <a:ext cx="5390395" cy="830997"/>
          </a:xfrm>
          <a:prstGeom prst="rect">
            <a:avLst/>
          </a:prstGeom>
          <a:noFill/>
        </p:spPr>
        <p:txBody>
          <a:bodyPr wrap="square" rtlCol="0">
            <a:spAutoFit/>
          </a:bodyPr>
          <a:lstStyle/>
          <a:p>
            <a:r>
              <a:rPr lang="en-US" altLang="ja-JP" sz="1600" b="1"/>
              <a:t>※</a:t>
            </a:r>
            <a:r>
              <a:rPr lang="ja-JP" altLang="en-US" sz="1600" b="1"/>
              <a:t>本事業の立ち上げを目的とした準備をする実行委員会や協議会等の団体も対象とする。</a:t>
            </a:r>
            <a:endParaRPr lang="en-US" altLang="ja-JP" sz="1600" b="1"/>
          </a:p>
          <a:p>
            <a:r>
              <a:rPr lang="ja-JP" altLang="en-US" sz="1600" b="1" i="0" u="none" strike="noStrike" baseline="0">
                <a:solidFill>
                  <a:srgbClr val="000000"/>
                </a:solidFill>
                <a:latin typeface="+mn-ea"/>
              </a:rPr>
              <a:t>但し、</a:t>
            </a:r>
            <a:r>
              <a:rPr lang="ja-JP" altLang="en-US" sz="1600" b="1" i="0" u="sng" strike="noStrike" baseline="0">
                <a:solidFill>
                  <a:srgbClr val="000000"/>
                </a:solidFill>
                <a:latin typeface="+mn-ea"/>
              </a:rPr>
              <a:t>団体の名簿（構成員）、規約を添付すること。</a:t>
            </a:r>
            <a:endParaRPr lang="en-US" altLang="ja-JP" sz="1600" b="1" u="sng">
              <a:solidFill>
                <a:schemeClr val="tx1"/>
              </a:solidFill>
              <a:latin typeface="+mn-ea"/>
            </a:endParaRPr>
          </a:p>
        </p:txBody>
      </p:sp>
      <p:sp>
        <p:nvSpPr>
          <p:cNvPr id="45" name="テキスト ボックス 44">
            <a:extLst>
              <a:ext uri="{FF2B5EF4-FFF2-40B4-BE49-F238E27FC236}">
                <a16:creationId xmlns:a16="http://schemas.microsoft.com/office/drawing/2014/main" id="{4CEB1C2E-0867-1095-76F9-18EB5F9074A2}"/>
              </a:ext>
            </a:extLst>
          </p:cNvPr>
          <p:cNvSpPr txBox="1"/>
          <p:nvPr/>
        </p:nvSpPr>
        <p:spPr>
          <a:xfrm>
            <a:off x="336982" y="4473954"/>
            <a:ext cx="1385689" cy="2109178"/>
          </a:xfrm>
          <a:prstGeom prst="rect">
            <a:avLst/>
          </a:prstGeom>
          <a:solidFill>
            <a:schemeClr val="accent4"/>
          </a:solidFill>
        </p:spPr>
        <p:txBody>
          <a:bodyPr wrap="square" rtlCol="0" anchor="ctr">
            <a:noAutofit/>
          </a:bodyPr>
          <a:lstStyle/>
          <a:p>
            <a:pPr algn="ctr"/>
            <a:r>
              <a:rPr kumimoji="1" lang="ja-JP" altLang="en-US" sz="1600" b="1">
                <a:solidFill>
                  <a:schemeClr val="bg1"/>
                </a:solidFill>
                <a:latin typeface="+mn-ea"/>
              </a:rPr>
              <a:t>応募条件</a:t>
            </a:r>
          </a:p>
        </p:txBody>
      </p:sp>
      <p:sp>
        <p:nvSpPr>
          <p:cNvPr id="46" name="テキスト ボックス 45">
            <a:extLst>
              <a:ext uri="{FF2B5EF4-FFF2-40B4-BE49-F238E27FC236}">
                <a16:creationId xmlns:a16="http://schemas.microsoft.com/office/drawing/2014/main" id="{9B58A889-96CB-2029-476F-DBC801C82F79}"/>
              </a:ext>
            </a:extLst>
          </p:cNvPr>
          <p:cNvSpPr txBox="1"/>
          <p:nvPr/>
        </p:nvSpPr>
        <p:spPr>
          <a:xfrm>
            <a:off x="1919500" y="4445496"/>
            <a:ext cx="5400685" cy="338554"/>
          </a:xfrm>
          <a:prstGeom prst="rect">
            <a:avLst/>
          </a:prstGeom>
          <a:noFill/>
        </p:spPr>
        <p:txBody>
          <a:bodyPr wrap="square" lIns="91440" tIns="45720" rIns="91440" bIns="45720" rtlCol="0" anchor="t">
            <a:spAutoFit/>
          </a:bodyPr>
          <a:lstStyle/>
          <a:p>
            <a:r>
              <a:rPr lang="ja-JP" altLang="en-US" sz="1600" b="1" u="sng">
                <a:ea typeface="游ゴシック"/>
              </a:rPr>
              <a:t>各団体とも、１</a:t>
            </a:r>
            <a:r>
              <a:rPr kumimoji="1" lang="ja-JP" altLang="en-US" sz="1600" b="1" u="sng">
                <a:ea typeface="游ゴシック"/>
              </a:rPr>
              <a:t>事業のみ応募（申請）することが可能。</a:t>
            </a:r>
            <a:endParaRPr kumimoji="1" lang="ja-JP" altLang="en-US" sz="1600" b="1" u="sng"/>
          </a:p>
        </p:txBody>
      </p:sp>
      <p:cxnSp>
        <p:nvCxnSpPr>
          <p:cNvPr id="3" name="直線コネクタ 2">
            <a:extLst>
              <a:ext uri="{FF2B5EF4-FFF2-40B4-BE49-F238E27FC236}">
                <a16:creationId xmlns:a16="http://schemas.microsoft.com/office/drawing/2014/main" id="{0100D185-D9D9-5851-CD37-330A029A5F36}"/>
              </a:ext>
            </a:extLst>
          </p:cNvPr>
          <p:cNvCxnSpPr>
            <a:cxnSpLocks/>
          </p:cNvCxnSpPr>
          <p:nvPr/>
        </p:nvCxnSpPr>
        <p:spPr>
          <a:xfrm flipV="1">
            <a:off x="280727" y="6652526"/>
            <a:ext cx="10811007" cy="3408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7" name="正方形/長方形 36">
            <a:extLst>
              <a:ext uri="{FF2B5EF4-FFF2-40B4-BE49-F238E27FC236}">
                <a16:creationId xmlns:a16="http://schemas.microsoft.com/office/drawing/2014/main" id="{C8B01564-CA8E-FA33-D292-A4911E79257F}"/>
              </a:ext>
            </a:extLst>
          </p:cNvPr>
          <p:cNvSpPr/>
          <p:nvPr/>
        </p:nvSpPr>
        <p:spPr>
          <a:xfrm>
            <a:off x="1871171" y="4713350"/>
            <a:ext cx="6257146" cy="180205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r>
              <a:rPr lang="en-US" altLang="ja-JP" sz="1600" b="1">
                <a:solidFill>
                  <a:schemeClr val="tx1"/>
                </a:solidFill>
                <a:latin typeface="+mn-ea"/>
              </a:rPr>
              <a:t>※</a:t>
            </a:r>
            <a:r>
              <a:rPr lang="ja-JP" altLang="en-US" sz="1600" b="1">
                <a:solidFill>
                  <a:schemeClr val="tx1"/>
                </a:solidFill>
                <a:latin typeface="+mn-ea"/>
              </a:rPr>
              <a:t>注：実行委員会等の名称は違うが事務局が同じ場合は、</a:t>
            </a:r>
            <a:endParaRPr lang="en-US" altLang="ja-JP" sz="1600" b="1">
              <a:solidFill>
                <a:schemeClr val="tx1"/>
              </a:solidFill>
              <a:latin typeface="+mn-ea"/>
            </a:endParaRPr>
          </a:p>
          <a:p>
            <a:r>
              <a:rPr lang="ja-JP" altLang="en-US" sz="1600" b="1">
                <a:solidFill>
                  <a:schemeClr val="tx1"/>
                </a:solidFill>
                <a:latin typeface="+mn-ea"/>
              </a:rPr>
              <a:t>　同一の事業者とみなす。</a:t>
            </a:r>
            <a:endParaRPr lang="en-US" altLang="ja-JP" sz="1600" b="1">
              <a:solidFill>
                <a:schemeClr val="tx1"/>
              </a:solidFill>
              <a:latin typeface="+mn-ea"/>
            </a:endParaRPr>
          </a:p>
          <a:p>
            <a:r>
              <a:rPr lang="ja-JP" altLang="en-US" sz="1600" b="1">
                <a:solidFill>
                  <a:schemeClr val="tx1"/>
                </a:solidFill>
                <a:latin typeface="+mn-ea"/>
              </a:rPr>
              <a:t>例）キュンちゃん向上協議会　 　　　　　事務局北海道観光機構</a:t>
            </a:r>
            <a:endParaRPr lang="en-US" altLang="ja-JP" sz="1600" b="1">
              <a:solidFill>
                <a:schemeClr val="tx1"/>
              </a:solidFill>
              <a:latin typeface="+mn-ea"/>
            </a:endParaRPr>
          </a:p>
          <a:p>
            <a:r>
              <a:rPr lang="ja-JP" altLang="en-US" sz="1600" b="1">
                <a:solidFill>
                  <a:schemeClr val="tx1"/>
                </a:solidFill>
                <a:latin typeface="+mn-ea"/>
              </a:rPr>
              <a:t> ＨＯＫＫＡＩＤＯＬＯＶＥプロジェクト 　事務局北海道観光機構　 </a:t>
            </a:r>
            <a:endParaRPr lang="en-US" altLang="ja-JP" sz="1600" b="1">
              <a:solidFill>
                <a:schemeClr val="tx1"/>
              </a:solidFill>
              <a:latin typeface="+mn-ea"/>
            </a:endParaRPr>
          </a:p>
          <a:p>
            <a:r>
              <a:rPr lang="ja-JP" altLang="en-US" sz="1600">
                <a:solidFill>
                  <a:schemeClr val="tx1"/>
                </a:solidFill>
                <a:latin typeface="+mn-ea"/>
              </a:rPr>
              <a:t>   </a:t>
            </a:r>
            <a:r>
              <a:rPr lang="ja-JP" altLang="en-US" sz="1600" b="1">
                <a:solidFill>
                  <a:schemeClr val="tx1"/>
                </a:solidFill>
                <a:latin typeface="+mn-ea"/>
              </a:rPr>
              <a:t>⇒この場合、事務局が同じため、同一事業者からの申請とみなし、２事業のうち１事業のみの申請となる。</a:t>
            </a:r>
            <a:endParaRPr lang="en-US" altLang="ja-JP" sz="1600" b="1">
              <a:solidFill>
                <a:schemeClr val="tx1"/>
              </a:solidFill>
              <a:latin typeface="+mn-ea"/>
            </a:endParaRPr>
          </a:p>
        </p:txBody>
      </p:sp>
      <p:sp>
        <p:nvSpPr>
          <p:cNvPr id="8" name="スライド番号プレースホルダー 7">
            <a:extLst>
              <a:ext uri="{FF2B5EF4-FFF2-40B4-BE49-F238E27FC236}">
                <a16:creationId xmlns:a16="http://schemas.microsoft.com/office/drawing/2014/main" id="{142A2D6A-CDB8-BE00-C1E7-4316722ECD30}"/>
              </a:ext>
            </a:extLst>
          </p:cNvPr>
          <p:cNvSpPr>
            <a:spLocks noGrp="1"/>
          </p:cNvSpPr>
          <p:nvPr>
            <p:ph type="sldNum" sz="quarter" idx="12"/>
          </p:nvPr>
        </p:nvSpPr>
        <p:spPr>
          <a:xfrm>
            <a:off x="10320829" y="6492876"/>
            <a:ext cx="1871170" cy="182562"/>
          </a:xfrm>
        </p:spPr>
        <p:txBody>
          <a:bodyPr/>
          <a:lstStyle/>
          <a:p>
            <a:fld id="{8EAB90E1-8A1E-4CDD-A83B-8AFD55E4F56C}" type="slidenum">
              <a:rPr kumimoji="1" lang="ja-JP" altLang="en-US" smtClean="0"/>
              <a:t>6</a:t>
            </a:fld>
            <a:endParaRPr kumimoji="1" lang="ja-JP" altLang="en-US"/>
          </a:p>
        </p:txBody>
      </p:sp>
      <p:sp>
        <p:nvSpPr>
          <p:cNvPr id="13" name="四角形: 角を丸くする 12">
            <a:extLst>
              <a:ext uri="{FF2B5EF4-FFF2-40B4-BE49-F238E27FC236}">
                <a16:creationId xmlns:a16="http://schemas.microsoft.com/office/drawing/2014/main" id="{D1A28635-B0A7-9EFE-4570-A89F0B6CA774}"/>
              </a:ext>
            </a:extLst>
          </p:cNvPr>
          <p:cNvSpPr/>
          <p:nvPr/>
        </p:nvSpPr>
        <p:spPr>
          <a:xfrm>
            <a:off x="1943169" y="2386787"/>
            <a:ext cx="3146939" cy="545979"/>
          </a:xfrm>
          <a:prstGeom prst="round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a:t>④上記①ー③を含んだ</a:t>
            </a:r>
            <a:endParaRPr kumimoji="1" lang="en-US" altLang="ja-JP" sz="1600" b="1"/>
          </a:p>
          <a:p>
            <a:pPr algn="ctr"/>
            <a:r>
              <a:rPr kumimoji="1" lang="ja-JP" altLang="en-US" sz="1600" b="1"/>
              <a:t>実行委員会・協議会等</a:t>
            </a:r>
          </a:p>
        </p:txBody>
      </p:sp>
      <p:cxnSp>
        <p:nvCxnSpPr>
          <p:cNvPr id="14" name="直線コネクタ 13">
            <a:extLst>
              <a:ext uri="{FF2B5EF4-FFF2-40B4-BE49-F238E27FC236}">
                <a16:creationId xmlns:a16="http://schemas.microsoft.com/office/drawing/2014/main" id="{4A4A4D97-1C31-E87B-41DC-6E7BFC1E526B}"/>
              </a:ext>
            </a:extLst>
          </p:cNvPr>
          <p:cNvCxnSpPr>
            <a:cxnSpLocks/>
          </p:cNvCxnSpPr>
          <p:nvPr/>
        </p:nvCxnSpPr>
        <p:spPr>
          <a:xfrm flipH="1">
            <a:off x="11091734" y="941888"/>
            <a:ext cx="11561" cy="571063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7" name="テキスト ボックス 76">
            <a:extLst>
              <a:ext uri="{FF2B5EF4-FFF2-40B4-BE49-F238E27FC236}">
                <a16:creationId xmlns:a16="http://schemas.microsoft.com/office/drawing/2014/main" id="{ABAEBC64-DB3E-1671-E1EB-3F1685440FE6}"/>
              </a:ext>
            </a:extLst>
          </p:cNvPr>
          <p:cNvSpPr txBox="1"/>
          <p:nvPr/>
        </p:nvSpPr>
        <p:spPr>
          <a:xfrm>
            <a:off x="8572581" y="965113"/>
            <a:ext cx="1440000" cy="375919"/>
          </a:xfrm>
          <a:prstGeom prst="rect">
            <a:avLst/>
          </a:prstGeom>
          <a:solidFill>
            <a:schemeClr val="accent4"/>
          </a:solidFill>
        </p:spPr>
        <p:txBody>
          <a:bodyPr wrap="square" rtlCol="0" anchor="ctr">
            <a:noAutofit/>
          </a:bodyPr>
          <a:lstStyle/>
          <a:p>
            <a:pPr algn="ctr"/>
            <a:r>
              <a:rPr kumimoji="1" lang="ja-JP" altLang="en-US" sz="1600" b="1">
                <a:solidFill>
                  <a:schemeClr val="bg1"/>
                </a:solidFill>
                <a:latin typeface="+mn-ea"/>
              </a:rPr>
              <a:t>支給額</a:t>
            </a:r>
          </a:p>
        </p:txBody>
      </p:sp>
      <p:sp>
        <p:nvSpPr>
          <p:cNvPr id="81" name="四角形: 角を丸くする 80">
            <a:extLst>
              <a:ext uri="{FF2B5EF4-FFF2-40B4-BE49-F238E27FC236}">
                <a16:creationId xmlns:a16="http://schemas.microsoft.com/office/drawing/2014/main" id="{1019FFBF-F971-B51D-D768-C5E395DB4D44}"/>
              </a:ext>
            </a:extLst>
          </p:cNvPr>
          <p:cNvSpPr/>
          <p:nvPr/>
        </p:nvSpPr>
        <p:spPr>
          <a:xfrm>
            <a:off x="8409890" y="1487891"/>
            <a:ext cx="2272267" cy="1015663"/>
          </a:xfrm>
          <a:prstGeom prst="roundRect">
            <a:avLst>
              <a:gd name="adj" fmla="val 9846"/>
            </a:avLst>
          </a:prstGeom>
          <a:solidFill>
            <a:srgbClr val="FF99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b="1"/>
          </a:p>
          <a:p>
            <a:endParaRPr kumimoji="1" lang="en-US" altLang="ja-JP" b="1">
              <a:solidFill>
                <a:schemeClr val="tx1"/>
              </a:solidFill>
            </a:endParaRPr>
          </a:p>
          <a:p>
            <a:r>
              <a:rPr kumimoji="1" lang="ja-JP" altLang="en-US" b="1">
                <a:solidFill>
                  <a:schemeClr val="tx1"/>
                </a:solidFill>
              </a:rPr>
              <a:t>　</a:t>
            </a:r>
            <a:endParaRPr kumimoji="1" lang="en-US" altLang="ja-JP" b="1">
              <a:solidFill>
                <a:schemeClr val="tx1"/>
              </a:solidFill>
            </a:endParaRPr>
          </a:p>
          <a:p>
            <a:endParaRPr lang="en-US" altLang="ja-JP" b="1">
              <a:solidFill>
                <a:schemeClr val="tx1"/>
              </a:solidFill>
            </a:endParaRPr>
          </a:p>
          <a:p>
            <a:r>
              <a:rPr kumimoji="1" lang="ja-JP" altLang="en-US" b="1">
                <a:solidFill>
                  <a:schemeClr val="tx1"/>
                </a:solidFill>
              </a:rPr>
              <a:t>〇支給額</a:t>
            </a:r>
            <a:endParaRPr kumimoji="1" lang="en-US" altLang="ja-JP" b="1">
              <a:solidFill>
                <a:schemeClr val="tx1"/>
              </a:solidFill>
            </a:endParaRPr>
          </a:p>
          <a:p>
            <a:r>
              <a:rPr lang="ja-JP" altLang="en-US" b="1">
                <a:solidFill>
                  <a:schemeClr val="tx1"/>
                </a:solidFill>
              </a:rPr>
              <a:t>上限　</a:t>
            </a:r>
            <a:r>
              <a:rPr lang="en-US" altLang="ja-JP" b="1">
                <a:solidFill>
                  <a:schemeClr val="tx1"/>
                </a:solidFill>
              </a:rPr>
              <a:t>500</a:t>
            </a:r>
            <a:r>
              <a:rPr lang="ja-JP" altLang="en-US" b="1">
                <a:solidFill>
                  <a:schemeClr val="tx1"/>
                </a:solidFill>
              </a:rPr>
              <a:t>万円</a:t>
            </a:r>
            <a:endParaRPr lang="en-US" altLang="ja-JP" b="1">
              <a:solidFill>
                <a:schemeClr val="tx1"/>
              </a:solidFill>
            </a:endParaRPr>
          </a:p>
          <a:p>
            <a:r>
              <a:rPr kumimoji="1" lang="ja-JP" altLang="en-US" b="1">
                <a:solidFill>
                  <a:schemeClr val="tx1"/>
                </a:solidFill>
              </a:rPr>
              <a:t>下限　</a:t>
            </a:r>
            <a:r>
              <a:rPr kumimoji="1" lang="en-US" altLang="ja-JP" b="1">
                <a:solidFill>
                  <a:schemeClr val="tx1"/>
                </a:solidFill>
              </a:rPr>
              <a:t>50</a:t>
            </a:r>
            <a:r>
              <a:rPr kumimoji="1" lang="ja-JP" altLang="en-US" b="1">
                <a:solidFill>
                  <a:schemeClr val="tx1"/>
                </a:solidFill>
              </a:rPr>
              <a:t>万</a:t>
            </a:r>
            <a:endParaRPr kumimoji="1" lang="en-US" altLang="ja-JP" b="1"/>
          </a:p>
          <a:p>
            <a:pPr algn="ctr"/>
            <a:endParaRPr lang="en-US" altLang="ja-JP" sz="1400" b="1"/>
          </a:p>
          <a:p>
            <a:pPr algn="r"/>
            <a:endParaRPr kumimoji="1" lang="en-US" altLang="ja-JP" sz="1400"/>
          </a:p>
          <a:p>
            <a:pPr algn="r"/>
            <a:endParaRPr lang="en-US" altLang="ja-JP" sz="1400"/>
          </a:p>
          <a:p>
            <a:pPr algn="r"/>
            <a:endParaRPr kumimoji="1" lang="en-US" altLang="ja-JP" sz="1400"/>
          </a:p>
          <a:p>
            <a:pPr algn="r"/>
            <a:endParaRPr lang="en-US" altLang="ja-JP" sz="1400"/>
          </a:p>
        </p:txBody>
      </p:sp>
      <p:sp>
        <p:nvSpPr>
          <p:cNvPr id="88" name="四角形: 角を丸くする 87">
            <a:extLst>
              <a:ext uri="{FF2B5EF4-FFF2-40B4-BE49-F238E27FC236}">
                <a16:creationId xmlns:a16="http://schemas.microsoft.com/office/drawing/2014/main" id="{85B37DBF-73F8-8A30-1C63-1A55E4C4238F}"/>
              </a:ext>
            </a:extLst>
          </p:cNvPr>
          <p:cNvSpPr/>
          <p:nvPr/>
        </p:nvSpPr>
        <p:spPr>
          <a:xfrm>
            <a:off x="8324128" y="3293514"/>
            <a:ext cx="2460841" cy="2640811"/>
          </a:xfrm>
          <a:prstGeom prst="roundRect">
            <a:avLst>
              <a:gd name="adj" fmla="val 9846"/>
            </a:avLst>
          </a:prstGeom>
          <a:solidFill>
            <a:srgbClr val="FF99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b="1"/>
          </a:p>
          <a:p>
            <a:endParaRPr kumimoji="1" lang="en-US" altLang="ja-JP" b="1">
              <a:solidFill>
                <a:schemeClr val="tx1"/>
              </a:solidFill>
            </a:endParaRPr>
          </a:p>
          <a:p>
            <a:r>
              <a:rPr kumimoji="1" lang="ja-JP" altLang="en-US" b="1">
                <a:solidFill>
                  <a:schemeClr val="tx1"/>
                </a:solidFill>
              </a:rPr>
              <a:t>　</a:t>
            </a:r>
            <a:endParaRPr kumimoji="1" lang="en-US" altLang="ja-JP" b="1">
              <a:solidFill>
                <a:schemeClr val="tx1"/>
              </a:solidFill>
            </a:endParaRPr>
          </a:p>
          <a:p>
            <a:endParaRPr lang="en-US" altLang="ja-JP" b="1">
              <a:solidFill>
                <a:schemeClr val="tx1"/>
              </a:solidFill>
            </a:endParaRPr>
          </a:p>
          <a:p>
            <a:r>
              <a:rPr kumimoji="1" lang="ja-JP" altLang="en-US" b="1" u="sng">
                <a:solidFill>
                  <a:schemeClr val="tx1"/>
                </a:solidFill>
              </a:rPr>
              <a:t>〇地域負担額</a:t>
            </a:r>
            <a:endParaRPr kumimoji="1" lang="en-US" altLang="ja-JP" b="1" u="sng">
              <a:solidFill>
                <a:schemeClr val="tx1"/>
              </a:solidFill>
            </a:endParaRPr>
          </a:p>
          <a:p>
            <a:r>
              <a:rPr lang="ja-JP" altLang="en-US" b="1">
                <a:solidFill>
                  <a:schemeClr val="tx1"/>
                </a:solidFill>
              </a:rPr>
              <a:t>支給額と同額、又は同額以上</a:t>
            </a:r>
            <a:endParaRPr lang="en-US" altLang="ja-JP" b="1">
              <a:solidFill>
                <a:schemeClr val="tx1"/>
              </a:solidFill>
            </a:endParaRPr>
          </a:p>
          <a:p>
            <a:r>
              <a:rPr kumimoji="1" lang="ja-JP" altLang="en-US" b="1">
                <a:solidFill>
                  <a:schemeClr val="tx1"/>
                </a:solidFill>
              </a:rPr>
              <a:t>（</a:t>
            </a:r>
            <a:r>
              <a:rPr kumimoji="1" lang="en-US" altLang="ja-JP" b="1">
                <a:solidFill>
                  <a:schemeClr val="tx1"/>
                </a:solidFill>
              </a:rPr>
              <a:t>2</a:t>
            </a:r>
            <a:r>
              <a:rPr kumimoji="1" lang="ja-JP" altLang="en-US" b="1">
                <a:solidFill>
                  <a:schemeClr val="tx1"/>
                </a:solidFill>
              </a:rPr>
              <a:t>分の１以上）</a:t>
            </a:r>
            <a:endParaRPr kumimoji="1" lang="en-US" altLang="ja-JP" b="1">
              <a:solidFill>
                <a:schemeClr val="tx1"/>
              </a:solidFill>
            </a:endParaRPr>
          </a:p>
          <a:p>
            <a:endParaRPr lang="en-US" altLang="ja-JP" b="1">
              <a:solidFill>
                <a:schemeClr val="tx1"/>
              </a:solidFill>
            </a:endParaRPr>
          </a:p>
          <a:p>
            <a:r>
              <a:rPr lang="en-US" altLang="ja-JP" b="1">
                <a:solidFill>
                  <a:schemeClr val="tx1"/>
                </a:solidFill>
              </a:rPr>
              <a:t>※</a:t>
            </a:r>
            <a:r>
              <a:rPr lang="ja-JP" altLang="en-US" b="1">
                <a:solidFill>
                  <a:schemeClr val="tx1"/>
                </a:solidFill>
              </a:rPr>
              <a:t>地元負担額は</a:t>
            </a:r>
            <a:endParaRPr lang="en-US" altLang="ja-JP" b="1">
              <a:solidFill>
                <a:schemeClr val="tx1"/>
              </a:solidFill>
            </a:endParaRPr>
          </a:p>
          <a:p>
            <a:r>
              <a:rPr lang="ja-JP" altLang="en-US" b="1">
                <a:solidFill>
                  <a:schemeClr val="tx1"/>
                </a:solidFill>
              </a:rPr>
              <a:t>現金または、現物協賛額で担保。　</a:t>
            </a:r>
            <a:endParaRPr kumimoji="1" lang="en-US" altLang="ja-JP" b="1">
              <a:solidFill>
                <a:schemeClr val="tx1"/>
              </a:solidFill>
            </a:endParaRPr>
          </a:p>
          <a:p>
            <a:r>
              <a:rPr lang="ja-JP" altLang="en-US" b="1">
                <a:solidFill>
                  <a:schemeClr val="tx1"/>
                </a:solidFill>
              </a:rPr>
              <a:t>　</a:t>
            </a:r>
            <a:endParaRPr kumimoji="1" lang="en-US" altLang="ja-JP" b="1"/>
          </a:p>
          <a:p>
            <a:pPr algn="ctr"/>
            <a:endParaRPr lang="en-US" altLang="ja-JP" sz="1400" b="1"/>
          </a:p>
          <a:p>
            <a:pPr algn="r"/>
            <a:endParaRPr kumimoji="1" lang="en-US" altLang="ja-JP" sz="1400"/>
          </a:p>
          <a:p>
            <a:pPr algn="r"/>
            <a:endParaRPr lang="en-US" altLang="ja-JP" sz="1400"/>
          </a:p>
          <a:p>
            <a:pPr algn="r"/>
            <a:endParaRPr kumimoji="1" lang="en-US" altLang="ja-JP" sz="1400"/>
          </a:p>
          <a:p>
            <a:pPr algn="r"/>
            <a:endParaRPr lang="en-US" altLang="ja-JP" sz="1400"/>
          </a:p>
        </p:txBody>
      </p:sp>
      <p:sp>
        <p:nvSpPr>
          <p:cNvPr id="101" name="左中かっこ 100">
            <a:extLst>
              <a:ext uri="{FF2B5EF4-FFF2-40B4-BE49-F238E27FC236}">
                <a16:creationId xmlns:a16="http://schemas.microsoft.com/office/drawing/2014/main" id="{679C3C5F-6F31-B2F7-028F-2B4A2926159C}"/>
              </a:ext>
            </a:extLst>
          </p:cNvPr>
          <p:cNvSpPr/>
          <p:nvPr/>
        </p:nvSpPr>
        <p:spPr>
          <a:xfrm rot="10800000">
            <a:off x="5187034" y="1240399"/>
            <a:ext cx="169909" cy="1484743"/>
          </a:xfrm>
          <a:prstGeom prst="leftBrace">
            <a:avLst/>
          </a:prstGeom>
          <a:ln w="28575">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10" name="矢印: 下 23">
            <a:extLst>
              <a:ext uri="{FF2B5EF4-FFF2-40B4-BE49-F238E27FC236}">
                <a16:creationId xmlns:a16="http://schemas.microsoft.com/office/drawing/2014/main" id="{7D8774E7-83B3-0C80-2804-7F64F55D7E0C}"/>
              </a:ext>
            </a:extLst>
          </p:cNvPr>
          <p:cNvSpPr/>
          <p:nvPr/>
        </p:nvSpPr>
        <p:spPr>
          <a:xfrm>
            <a:off x="9425234" y="2723644"/>
            <a:ext cx="253718" cy="38976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36986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15">
            <a:extLst>
              <a:ext uri="{FF2B5EF4-FFF2-40B4-BE49-F238E27FC236}">
                <a16:creationId xmlns:a16="http://schemas.microsoft.com/office/drawing/2014/main" id="{90AD4251-3934-2054-B32C-F9C9EBACCF4D}"/>
              </a:ext>
            </a:extLst>
          </p:cNvPr>
          <p:cNvSpPr txBox="1">
            <a:spLocks noChangeArrowheads="1"/>
          </p:cNvSpPr>
          <p:nvPr/>
        </p:nvSpPr>
        <p:spPr bwMode="auto">
          <a:xfrm>
            <a:off x="175097"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2400" b="1" dirty="0">
                <a:latin typeface="+mn-ea"/>
                <a:ea typeface="+mn-ea"/>
              </a:rPr>
              <a:t>４．地元負担（現金、現物協賛額）について</a:t>
            </a:r>
            <a:endParaRPr lang="en-US" altLang="ja-JP" sz="2400" b="1" dirty="0">
              <a:latin typeface="+mn-ea"/>
              <a:ea typeface="+mn-ea"/>
            </a:endParaRPr>
          </a:p>
        </p:txBody>
      </p:sp>
      <p:cxnSp>
        <p:nvCxnSpPr>
          <p:cNvPr id="48" name="直線コネクタ 47">
            <a:extLst>
              <a:ext uri="{FF2B5EF4-FFF2-40B4-BE49-F238E27FC236}">
                <a16:creationId xmlns:a16="http://schemas.microsoft.com/office/drawing/2014/main" id="{50BAF182-62C5-9B6E-6D54-638FB8D2A7EF}"/>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7A676C11-21FF-09A5-567B-0204778E2F1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cxnSp>
        <p:nvCxnSpPr>
          <p:cNvPr id="11" name="直線コネクタ 10">
            <a:extLst>
              <a:ext uri="{FF2B5EF4-FFF2-40B4-BE49-F238E27FC236}">
                <a16:creationId xmlns:a16="http://schemas.microsoft.com/office/drawing/2014/main" id="{46C6128C-DCFD-1A31-7952-837E4D377CE4}"/>
              </a:ext>
            </a:extLst>
          </p:cNvPr>
          <p:cNvCxnSpPr>
            <a:cxnSpLocks/>
          </p:cNvCxnSpPr>
          <p:nvPr/>
        </p:nvCxnSpPr>
        <p:spPr>
          <a:xfrm>
            <a:off x="246000" y="923675"/>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直線コネクタ 14">
            <a:extLst>
              <a:ext uri="{FF2B5EF4-FFF2-40B4-BE49-F238E27FC236}">
                <a16:creationId xmlns:a16="http://schemas.microsoft.com/office/drawing/2014/main" id="{4FC4DE9E-CC77-BDA5-3FCE-6C29C3B243AA}"/>
              </a:ext>
            </a:extLst>
          </p:cNvPr>
          <p:cNvCxnSpPr>
            <a:cxnSpLocks/>
          </p:cNvCxnSpPr>
          <p:nvPr/>
        </p:nvCxnSpPr>
        <p:spPr>
          <a:xfrm>
            <a:off x="1818926" y="893395"/>
            <a:ext cx="0" cy="35707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テキスト ボックス 44">
            <a:extLst>
              <a:ext uri="{FF2B5EF4-FFF2-40B4-BE49-F238E27FC236}">
                <a16:creationId xmlns:a16="http://schemas.microsoft.com/office/drawing/2014/main" id="{4CEB1C2E-0867-1095-76F9-18EB5F9074A2}"/>
              </a:ext>
            </a:extLst>
          </p:cNvPr>
          <p:cNvSpPr txBox="1"/>
          <p:nvPr/>
        </p:nvSpPr>
        <p:spPr>
          <a:xfrm>
            <a:off x="332573" y="1165653"/>
            <a:ext cx="1440000" cy="2948005"/>
          </a:xfrm>
          <a:prstGeom prst="rect">
            <a:avLst/>
          </a:prstGeom>
          <a:solidFill>
            <a:schemeClr val="accent4"/>
          </a:solidFill>
        </p:spPr>
        <p:txBody>
          <a:bodyPr wrap="square" rtlCol="0" anchor="ctr">
            <a:noAutofit/>
          </a:bodyPr>
          <a:lstStyle/>
          <a:p>
            <a:pPr algn="ctr"/>
            <a:r>
              <a:rPr kumimoji="1" lang="ja-JP" altLang="en-US" sz="1600" b="1">
                <a:solidFill>
                  <a:schemeClr val="bg1"/>
                </a:solidFill>
              </a:rPr>
              <a:t>地域負担額</a:t>
            </a:r>
          </a:p>
        </p:txBody>
      </p:sp>
      <p:cxnSp>
        <p:nvCxnSpPr>
          <p:cNvPr id="3" name="直線コネクタ 2">
            <a:extLst>
              <a:ext uri="{FF2B5EF4-FFF2-40B4-BE49-F238E27FC236}">
                <a16:creationId xmlns:a16="http://schemas.microsoft.com/office/drawing/2014/main" id="{0100D185-D9D9-5851-CD37-330A029A5F36}"/>
              </a:ext>
            </a:extLst>
          </p:cNvPr>
          <p:cNvCxnSpPr>
            <a:cxnSpLocks/>
          </p:cNvCxnSpPr>
          <p:nvPr/>
        </p:nvCxnSpPr>
        <p:spPr>
          <a:xfrm>
            <a:off x="246000" y="6260078"/>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8" name="テキスト ボックス 37">
            <a:extLst>
              <a:ext uri="{FF2B5EF4-FFF2-40B4-BE49-F238E27FC236}">
                <a16:creationId xmlns:a16="http://schemas.microsoft.com/office/drawing/2014/main" id="{965E118F-50F1-B7E3-0E22-4E3F433255AB}"/>
              </a:ext>
            </a:extLst>
          </p:cNvPr>
          <p:cNvSpPr txBox="1"/>
          <p:nvPr/>
        </p:nvSpPr>
        <p:spPr>
          <a:xfrm>
            <a:off x="1913347" y="1146372"/>
            <a:ext cx="9848819" cy="3317768"/>
          </a:xfrm>
          <a:prstGeom prst="rect">
            <a:avLst/>
          </a:prstGeom>
          <a:solidFill>
            <a:schemeClr val="accent4">
              <a:lumMod val="20000"/>
              <a:lumOff val="80000"/>
            </a:schemeClr>
          </a:solidFill>
          <a:ln>
            <a:solidFill>
              <a:schemeClr val="tx1"/>
            </a:solidFill>
            <a:prstDash val="dash"/>
          </a:ln>
        </p:spPr>
        <p:txBody>
          <a:bodyPr wrap="square" rtlCol="0" anchor="ctr">
            <a:noAutofit/>
          </a:bodyPr>
          <a:lstStyle/>
          <a:p>
            <a:endParaRPr lang="en-US" altLang="ja-JP" sz="1600" b="1" dirty="0"/>
          </a:p>
          <a:p>
            <a:endParaRPr lang="en-US" altLang="ja-JP" sz="1600" b="1" dirty="0"/>
          </a:p>
          <a:p>
            <a:endParaRPr lang="en-US" altLang="ja-JP" sz="1600" b="1" dirty="0"/>
          </a:p>
          <a:p>
            <a:endParaRPr lang="en-US" altLang="ja-JP" sz="1600" b="1" dirty="0"/>
          </a:p>
          <a:p>
            <a:r>
              <a:rPr lang="en-US" altLang="ja-JP" sz="1600" b="1" dirty="0"/>
              <a:t>【</a:t>
            </a:r>
            <a:r>
              <a:rPr kumimoji="1" lang="ja-JP" altLang="en-US" sz="1600" b="1" dirty="0"/>
              <a:t>現　　金</a:t>
            </a:r>
            <a:r>
              <a:rPr kumimoji="1" lang="en-US" altLang="ja-JP" sz="1600" b="1" dirty="0"/>
              <a:t>】</a:t>
            </a:r>
            <a:r>
              <a:rPr lang="ja-JP" altLang="en-US" sz="1600" b="1" dirty="0"/>
              <a:t>自己資金（自治体、観光協会、協議会等）からの負担金など</a:t>
            </a:r>
            <a:endParaRPr lang="en-US" altLang="ja-JP" sz="1600" b="1" dirty="0"/>
          </a:p>
          <a:p>
            <a:r>
              <a:rPr lang="ja-JP" altLang="en-US" sz="1600" b="1" dirty="0"/>
              <a:t>　　　　　（</a:t>
            </a:r>
            <a:r>
              <a:rPr lang="en-US" altLang="ja-JP" sz="1600" b="1" dirty="0"/>
              <a:t>※</a:t>
            </a:r>
            <a:r>
              <a:rPr lang="ja-JP" altLang="en-US" sz="1600" b="1" dirty="0"/>
              <a:t>国・道などからの他の支援金を除く）</a:t>
            </a:r>
            <a:endParaRPr lang="en-US" altLang="ja-JP" sz="1600" b="1" dirty="0"/>
          </a:p>
          <a:p>
            <a:endParaRPr kumimoji="1" lang="en-US" altLang="ja-JP" sz="700" b="1" dirty="0"/>
          </a:p>
          <a:p>
            <a:r>
              <a:rPr kumimoji="1" lang="en-US" altLang="ja-JP" sz="1600" b="1" dirty="0"/>
              <a:t>【</a:t>
            </a:r>
            <a:r>
              <a:rPr kumimoji="1" lang="ja-JP" altLang="en-US" sz="1600" b="1" dirty="0"/>
              <a:t>現物協賛</a:t>
            </a:r>
            <a:r>
              <a:rPr kumimoji="1" lang="en-US" altLang="ja-JP" sz="1600" dirty="0"/>
              <a:t>】</a:t>
            </a:r>
            <a:r>
              <a:rPr lang="ja-JP" altLang="ja-JP" sz="1600" dirty="0"/>
              <a:t>関係の観光事業者</a:t>
            </a:r>
            <a:r>
              <a:rPr lang="en-US" altLang="ja-JP" sz="1600" dirty="0"/>
              <a:t>(</a:t>
            </a:r>
            <a:r>
              <a:rPr lang="ja-JP" altLang="ja-JP" sz="1600" dirty="0"/>
              <a:t>宿泊・運輸・体験観光事業者・旅行会社・飲食店等</a:t>
            </a:r>
            <a:r>
              <a:rPr lang="en-US" altLang="ja-JP" sz="1600" dirty="0"/>
              <a:t>)</a:t>
            </a:r>
            <a:r>
              <a:rPr lang="ja-JP" altLang="en-US" sz="1600" dirty="0"/>
              <a:t>が負担する以下の</a:t>
            </a:r>
            <a:endParaRPr lang="en-US" altLang="ja-JP" sz="1600" dirty="0"/>
          </a:p>
          <a:p>
            <a:r>
              <a:rPr lang="ja-JP" altLang="en-US" sz="1600" dirty="0"/>
              <a:t>　　　　　　項目を</a:t>
            </a:r>
            <a:r>
              <a:rPr lang="ja-JP" altLang="en-US" sz="1600" b="1" dirty="0"/>
              <a:t>現金に換算した金額</a:t>
            </a:r>
            <a:endParaRPr lang="en-US" altLang="ja-JP" sz="1600" b="1" dirty="0"/>
          </a:p>
          <a:p>
            <a:r>
              <a:rPr lang="ja-JP" altLang="en-US" sz="1600" b="1" dirty="0"/>
              <a:t>（現物協賛の例）</a:t>
            </a:r>
            <a:r>
              <a:rPr lang="ja-JP" altLang="en-US" sz="1600" dirty="0"/>
              <a:t>・</a:t>
            </a:r>
            <a:r>
              <a:rPr lang="ja-JP" altLang="ja-JP" sz="1600" b="1" dirty="0"/>
              <a:t>通常提供価格から</a:t>
            </a:r>
            <a:r>
              <a:rPr lang="ja-JP" altLang="en-US" sz="1600" b="1" dirty="0"/>
              <a:t>の</a:t>
            </a:r>
            <a:r>
              <a:rPr lang="ja-JP" altLang="ja-JP" sz="1600" b="1" dirty="0"/>
              <a:t>実際の割引額</a:t>
            </a:r>
            <a:endParaRPr lang="en-US" altLang="ja-JP" sz="1600" b="1" dirty="0"/>
          </a:p>
          <a:p>
            <a:r>
              <a:rPr lang="ja-JP" altLang="en-US" sz="1600" dirty="0"/>
              <a:t>　　　　　　　　・</a:t>
            </a:r>
            <a:r>
              <a:rPr lang="ja-JP" altLang="ja-JP" sz="1600" b="1" dirty="0"/>
              <a:t>各関係機関等により提供された協賛品</a:t>
            </a:r>
            <a:r>
              <a:rPr lang="ja-JP" altLang="ja-JP" sz="1600" dirty="0"/>
              <a:t>（例：無料宿泊券、ノベルティ</a:t>
            </a:r>
            <a:r>
              <a:rPr lang="ja-JP" altLang="en-US" sz="1600" dirty="0"/>
              <a:t>等）</a:t>
            </a:r>
            <a:endParaRPr lang="en-US" altLang="ja-JP" sz="1600" dirty="0"/>
          </a:p>
          <a:p>
            <a:r>
              <a:rPr lang="ja-JP" altLang="en-US" sz="1600" dirty="0"/>
              <a:t>　　　　　　　　・</a:t>
            </a:r>
            <a:r>
              <a:rPr lang="ja-JP" altLang="ja-JP" sz="1600" b="1" dirty="0"/>
              <a:t>当該</a:t>
            </a:r>
            <a:r>
              <a:rPr lang="ja-JP" altLang="en-US" sz="1600" b="1" dirty="0"/>
              <a:t>実証</a:t>
            </a:r>
            <a:r>
              <a:rPr lang="ja-JP" altLang="ja-JP" sz="1600" b="1" dirty="0"/>
              <a:t>事業に関する新聞・雑誌・</a:t>
            </a:r>
            <a:r>
              <a:rPr lang="ja-JP" altLang="en-US" sz="1600" b="1" dirty="0"/>
              <a:t>広告</a:t>
            </a:r>
            <a:r>
              <a:rPr lang="ja-JP" altLang="ja-JP" sz="1600" b="1" dirty="0"/>
              <a:t>パブリシティ</a:t>
            </a:r>
            <a:r>
              <a:rPr lang="ja-JP" altLang="en-US" sz="1600" b="1" dirty="0"/>
              <a:t>（</a:t>
            </a:r>
            <a:r>
              <a:rPr lang="en-US" altLang="ja-JP" sz="1600" b="1" dirty="0"/>
              <a:t>※</a:t>
            </a:r>
            <a:r>
              <a:rPr lang="ja-JP" altLang="en-US" sz="1600" b="1" dirty="0"/>
              <a:t>）</a:t>
            </a:r>
            <a:endParaRPr lang="en-US" altLang="ja-JP" sz="1600" b="1" dirty="0"/>
          </a:p>
          <a:p>
            <a:r>
              <a:rPr lang="ja-JP" altLang="en-US" sz="1600" dirty="0"/>
              <a:t>　　　　　　　　・</a:t>
            </a:r>
            <a:r>
              <a:rPr lang="ja-JP" altLang="ja-JP" sz="1600" b="1" dirty="0"/>
              <a:t>ボランティアスタッフの人件費</a:t>
            </a:r>
            <a:r>
              <a:rPr lang="ja-JP" altLang="en-US" sz="1600" b="1" dirty="0"/>
              <a:t>　</a:t>
            </a:r>
            <a:r>
              <a:rPr lang="ja-JP" altLang="ja-JP" sz="1600" b="1" dirty="0"/>
              <a:t>等</a:t>
            </a:r>
            <a:endParaRPr lang="en-US" altLang="ja-JP" sz="1600" b="1" dirty="0"/>
          </a:p>
        </p:txBody>
      </p:sp>
      <p:sp>
        <p:nvSpPr>
          <p:cNvPr id="36" name="正方形/長方形 35">
            <a:extLst>
              <a:ext uri="{FF2B5EF4-FFF2-40B4-BE49-F238E27FC236}">
                <a16:creationId xmlns:a16="http://schemas.microsoft.com/office/drawing/2014/main" id="{128D8CE2-E18F-529F-8CF2-77D7E10AE48C}"/>
              </a:ext>
            </a:extLst>
          </p:cNvPr>
          <p:cNvSpPr/>
          <p:nvPr/>
        </p:nvSpPr>
        <p:spPr>
          <a:xfrm>
            <a:off x="235057" y="6329709"/>
            <a:ext cx="11629098" cy="34330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u="sng">
                <a:solidFill>
                  <a:schemeClr val="bg1"/>
                </a:solidFill>
                <a:latin typeface="+mn-ea"/>
              </a:rPr>
              <a:t>注：現物協賛は、評価額に関して客観性と公平性の担保が求められおります。詳細は次項を参照ください</a:t>
            </a:r>
            <a:r>
              <a:rPr lang="ja-JP" altLang="en-US" sz="1600" b="1">
                <a:solidFill>
                  <a:schemeClr val="bg1"/>
                </a:solidFill>
                <a:latin typeface="+mn-ea"/>
              </a:rPr>
              <a:t>。</a:t>
            </a:r>
          </a:p>
        </p:txBody>
      </p:sp>
      <p:sp>
        <p:nvSpPr>
          <p:cNvPr id="2" name="スライド番号プレースホルダー 1">
            <a:extLst>
              <a:ext uri="{FF2B5EF4-FFF2-40B4-BE49-F238E27FC236}">
                <a16:creationId xmlns:a16="http://schemas.microsoft.com/office/drawing/2014/main" id="{A48EDFF5-3FD7-4DDE-C89F-8EF27F7EA1E5}"/>
              </a:ext>
            </a:extLst>
          </p:cNvPr>
          <p:cNvSpPr>
            <a:spLocks noGrp="1"/>
          </p:cNvSpPr>
          <p:nvPr>
            <p:ph type="sldNum" sz="quarter" idx="12"/>
          </p:nvPr>
        </p:nvSpPr>
        <p:spPr>
          <a:xfrm>
            <a:off x="9448800" y="6492875"/>
            <a:ext cx="2743200" cy="365125"/>
          </a:xfrm>
        </p:spPr>
        <p:txBody>
          <a:bodyPr/>
          <a:lstStyle/>
          <a:p>
            <a:fld id="{8EAB90E1-8A1E-4CDD-A83B-8AFD55E4F56C}" type="slidenum">
              <a:rPr kumimoji="1" lang="ja-JP" altLang="en-US" smtClean="0"/>
              <a:t>7</a:t>
            </a:fld>
            <a:endParaRPr kumimoji="1" lang="ja-JP" altLang="en-US"/>
          </a:p>
        </p:txBody>
      </p:sp>
      <p:cxnSp>
        <p:nvCxnSpPr>
          <p:cNvPr id="30" name="直線コネクタ 29">
            <a:extLst>
              <a:ext uri="{FF2B5EF4-FFF2-40B4-BE49-F238E27FC236}">
                <a16:creationId xmlns:a16="http://schemas.microsoft.com/office/drawing/2014/main" id="{C64BE79D-905A-F1C6-30E5-4CA9782435E7}"/>
              </a:ext>
            </a:extLst>
          </p:cNvPr>
          <p:cNvCxnSpPr>
            <a:cxnSpLocks/>
          </p:cNvCxnSpPr>
          <p:nvPr/>
        </p:nvCxnSpPr>
        <p:spPr>
          <a:xfrm>
            <a:off x="11864155" y="893395"/>
            <a:ext cx="81843" cy="5366683"/>
          </a:xfrm>
          <a:prstGeom prst="line">
            <a:avLst/>
          </a:prstGeom>
        </p:spPr>
        <p:style>
          <a:lnRef idx="2">
            <a:schemeClr val="dk1"/>
          </a:lnRef>
          <a:fillRef idx="0">
            <a:schemeClr val="dk1"/>
          </a:fillRef>
          <a:effectRef idx="1">
            <a:schemeClr val="dk1"/>
          </a:effectRef>
          <a:fontRef idx="minor">
            <a:schemeClr val="tx1"/>
          </a:fontRef>
        </p:style>
      </p:cxnSp>
      <p:cxnSp>
        <p:nvCxnSpPr>
          <p:cNvPr id="32" name="直線コネクタ 31">
            <a:extLst>
              <a:ext uri="{FF2B5EF4-FFF2-40B4-BE49-F238E27FC236}">
                <a16:creationId xmlns:a16="http://schemas.microsoft.com/office/drawing/2014/main" id="{59684A2F-B045-BEA9-12B7-A261697218E3}"/>
              </a:ext>
            </a:extLst>
          </p:cNvPr>
          <p:cNvCxnSpPr>
            <a:cxnSpLocks/>
          </p:cNvCxnSpPr>
          <p:nvPr/>
        </p:nvCxnSpPr>
        <p:spPr>
          <a:xfrm>
            <a:off x="245999" y="893395"/>
            <a:ext cx="0" cy="5366683"/>
          </a:xfrm>
          <a:prstGeom prst="line">
            <a:avLst/>
          </a:prstGeom>
        </p:spPr>
        <p:style>
          <a:lnRef idx="2">
            <a:schemeClr val="dk1"/>
          </a:lnRef>
          <a:fillRef idx="0">
            <a:schemeClr val="dk1"/>
          </a:fillRef>
          <a:effectRef idx="1">
            <a:schemeClr val="dk1"/>
          </a:effectRef>
          <a:fontRef idx="minor">
            <a:schemeClr val="tx1"/>
          </a:fontRef>
        </p:style>
      </p:cxnSp>
      <p:sp>
        <p:nvSpPr>
          <p:cNvPr id="34" name="テキスト ボックス 33">
            <a:extLst>
              <a:ext uri="{FF2B5EF4-FFF2-40B4-BE49-F238E27FC236}">
                <a16:creationId xmlns:a16="http://schemas.microsoft.com/office/drawing/2014/main" id="{C00CFCEE-7489-F965-E173-8C29B73CC011}"/>
              </a:ext>
            </a:extLst>
          </p:cNvPr>
          <p:cNvSpPr txBox="1"/>
          <p:nvPr/>
        </p:nvSpPr>
        <p:spPr>
          <a:xfrm>
            <a:off x="2097513" y="1791619"/>
            <a:ext cx="7351287" cy="369332"/>
          </a:xfrm>
          <a:prstGeom prst="rect">
            <a:avLst/>
          </a:prstGeom>
          <a:noFill/>
        </p:spPr>
        <p:txBody>
          <a:bodyPr wrap="square" rtlCol="0">
            <a:spAutoFit/>
          </a:bodyPr>
          <a:lstStyle/>
          <a:p>
            <a:r>
              <a:rPr lang="en-US" altLang="ja-JP" b="1"/>
              <a:t>※</a:t>
            </a:r>
            <a:r>
              <a:rPr lang="ja-JP" altLang="en-US" b="1"/>
              <a:t>地域負担額</a:t>
            </a:r>
            <a:r>
              <a:rPr lang="ja-JP" altLang="en-US"/>
              <a:t>は</a:t>
            </a:r>
            <a:r>
              <a:rPr kumimoji="1" lang="ja-JP" altLang="en-US" b="1"/>
              <a:t>現金</a:t>
            </a:r>
            <a:r>
              <a:rPr kumimoji="1" lang="ja-JP" altLang="en-US"/>
              <a:t>又は</a:t>
            </a:r>
            <a:r>
              <a:rPr kumimoji="1" lang="ja-JP" altLang="en-US" b="1"/>
              <a:t>現物協賛額</a:t>
            </a:r>
            <a:r>
              <a:rPr kumimoji="1" lang="ja-JP" altLang="en-US"/>
              <a:t>で担保しなければならない。</a:t>
            </a:r>
          </a:p>
        </p:txBody>
      </p:sp>
      <p:sp>
        <p:nvSpPr>
          <p:cNvPr id="26" name="テキスト ボックス 25">
            <a:extLst>
              <a:ext uri="{FF2B5EF4-FFF2-40B4-BE49-F238E27FC236}">
                <a16:creationId xmlns:a16="http://schemas.microsoft.com/office/drawing/2014/main" id="{892177B3-96C9-BEC7-1AD2-A4A81CAD2D0A}"/>
              </a:ext>
            </a:extLst>
          </p:cNvPr>
          <p:cNvSpPr txBox="1"/>
          <p:nvPr/>
        </p:nvSpPr>
        <p:spPr>
          <a:xfrm>
            <a:off x="2097513" y="1350353"/>
            <a:ext cx="7481018" cy="369332"/>
          </a:xfrm>
          <a:prstGeom prst="rect">
            <a:avLst/>
          </a:prstGeom>
          <a:noFill/>
        </p:spPr>
        <p:txBody>
          <a:bodyPr wrap="square" rtlCol="0">
            <a:spAutoFit/>
          </a:bodyPr>
          <a:lstStyle/>
          <a:p>
            <a:r>
              <a:rPr kumimoji="1" lang="ja-JP" altLang="en-US" b="1"/>
              <a:t>地域負担額：観光機構が支給する金額の</a:t>
            </a:r>
            <a:r>
              <a:rPr kumimoji="1" lang="ja-JP" altLang="en-US" b="1" u="sng"/>
              <a:t>同額以上（</a:t>
            </a:r>
            <a:r>
              <a:rPr kumimoji="1" lang="en-US" altLang="ja-JP" b="1" u="sng"/>
              <a:t>2</a:t>
            </a:r>
            <a:r>
              <a:rPr kumimoji="1" lang="ja-JP" altLang="en-US" b="1" u="sng"/>
              <a:t>分の１以上）</a:t>
            </a:r>
            <a:endParaRPr kumimoji="1" lang="ja-JP" altLang="en-US"/>
          </a:p>
        </p:txBody>
      </p:sp>
      <p:sp>
        <p:nvSpPr>
          <p:cNvPr id="9" name="正方形/長方形 8">
            <a:extLst>
              <a:ext uri="{FF2B5EF4-FFF2-40B4-BE49-F238E27FC236}">
                <a16:creationId xmlns:a16="http://schemas.microsoft.com/office/drawing/2014/main" id="{391E68F0-54BE-AEA7-3C0A-70AAFEF3C12A}"/>
              </a:ext>
            </a:extLst>
          </p:cNvPr>
          <p:cNvSpPr/>
          <p:nvPr/>
        </p:nvSpPr>
        <p:spPr>
          <a:xfrm>
            <a:off x="327839" y="4539829"/>
            <a:ext cx="11454471" cy="1622742"/>
          </a:xfrm>
          <a:prstGeom prst="rect">
            <a:avLst/>
          </a:prstGeom>
          <a:solidFill>
            <a:schemeClr val="bg2"/>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1" lang="ja-JP" altLang="en-US" sz="1400" b="1"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広告パブリシティ等</a:t>
            </a:r>
            <a:r>
              <a:rPr kumimoji="1" lang="ja-JP" altLang="en-US" sz="1400" b="0"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は、</a:t>
            </a:r>
            <a:r>
              <a:rPr kumimoji="1" lang="ja-JP" altLang="en-US" sz="1400" b="1" i="0" u="sng"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料金表などの根拠の提出</a:t>
            </a:r>
            <a:r>
              <a:rPr kumimoji="1" lang="ja-JP" altLang="en-US" sz="1400" b="0"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が必要</a:t>
            </a:r>
            <a:endParaRPr kumimoji="1" lang="en-US" altLang="ja-JP" sz="1400" b="0"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　</a:t>
            </a:r>
            <a:r>
              <a:rPr kumimoji="1" lang="ja-JP" altLang="en-US" sz="1400" b="1" i="0" u="sng" strike="noStrike" kern="1200" cap="none" spc="0" normalizeH="0" baseline="0" noProof="0">
                <a:ln>
                  <a:noFill/>
                </a:ln>
                <a:solidFill>
                  <a:srgbClr val="FF0000"/>
                </a:solidFill>
                <a:effectLst/>
                <a:uLnTx/>
                <a:uFillTx/>
                <a:latin typeface="游ゴシック" panose="020B0400000000000000" pitchFamily="50" charset="-128"/>
                <a:ea typeface="游ゴシック" panose="020B0400000000000000" pitchFamily="50" charset="-128"/>
                <a:cs typeface="+mn-cs"/>
              </a:rPr>
              <a:t>協賛、周知協力の意思があることを確認できる資料が必要となります</a:t>
            </a:r>
            <a:r>
              <a:rPr kumimoji="1" lang="ja-JP" altLang="en-US" sz="1400" b="1"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（例：記者とのメール文書など）</a:t>
            </a:r>
            <a:endParaRPr kumimoji="1" lang="en-US" altLang="ja-JP" sz="1400" b="1"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1" lang="ja-JP" altLang="en-US" sz="1400" b="0"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単独の事業者の多大な値引きではなく、</a:t>
            </a:r>
            <a:r>
              <a:rPr kumimoji="1" lang="ja-JP" altLang="en-US" sz="1400" b="1" i="0" u="sng"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複数事業者の現物協賛</a:t>
            </a:r>
            <a:r>
              <a:rPr kumimoji="1" lang="ja-JP" altLang="en-US" sz="1400" b="0"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があることが理想。</a:t>
            </a:r>
            <a:endParaRPr kumimoji="1" lang="en-US" altLang="ja-JP" sz="1400" b="0"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1" lang="ja-JP" altLang="en-US" sz="1400" b="0"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プレスリリースを行い、新聞やテレビ、雑誌等に事業に関する取材・掲載（報道）してもらう等、</a:t>
            </a:r>
            <a:r>
              <a:rPr kumimoji="1" lang="ja-JP" altLang="en-US" sz="1400" b="1" i="0" u="sng"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幅広い報道機関等の現物協賛</a:t>
            </a:r>
            <a:r>
              <a:rPr kumimoji="1" lang="ja-JP" altLang="en-US" sz="1400" b="0"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が</a:t>
            </a:r>
            <a:endParaRPr kumimoji="1" lang="en-US" altLang="ja-JP" sz="1400" b="0"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ja-JP" altLang="en-US" sz="1400">
                <a:solidFill>
                  <a:prstClr val="black"/>
                </a:solidFill>
                <a:latin typeface="游ゴシック" panose="020B0400000000000000" pitchFamily="50" charset="-128"/>
                <a:ea typeface="游ゴシック" panose="020B0400000000000000" pitchFamily="50" charset="-128"/>
              </a:rPr>
              <a:t>　</a:t>
            </a:r>
            <a:r>
              <a:rPr kumimoji="1" lang="ja-JP" altLang="en-US" sz="1400" b="0"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あることが望ましい。</a:t>
            </a:r>
          </a:p>
        </p:txBody>
      </p:sp>
      <p:cxnSp>
        <p:nvCxnSpPr>
          <p:cNvPr id="12" name="直線コネクタ 11">
            <a:extLst>
              <a:ext uri="{FF2B5EF4-FFF2-40B4-BE49-F238E27FC236}">
                <a16:creationId xmlns:a16="http://schemas.microsoft.com/office/drawing/2014/main" id="{25659567-CB8E-AA07-10A5-04A150400328}"/>
              </a:ext>
            </a:extLst>
          </p:cNvPr>
          <p:cNvCxnSpPr>
            <a:cxnSpLocks/>
          </p:cNvCxnSpPr>
          <p:nvPr/>
        </p:nvCxnSpPr>
        <p:spPr>
          <a:xfrm>
            <a:off x="245999" y="4442322"/>
            <a:ext cx="11629098" cy="2181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772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1EB80A5C-AA64-B2CF-4EBD-83C286A8A012}"/>
              </a:ext>
            </a:extLst>
          </p:cNvPr>
          <p:cNvSpPr/>
          <p:nvPr/>
        </p:nvSpPr>
        <p:spPr>
          <a:xfrm>
            <a:off x="273473" y="1390861"/>
            <a:ext cx="11645053" cy="29897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b="1" i="0" u="none" strike="noStrike" kern="1200" cap="none" spc="0" normalizeH="0" baseline="0" noProof="0" dirty="0">
                <a:ln>
                  <a:noFill/>
                </a:ln>
                <a:solidFill>
                  <a:prstClr val="black"/>
                </a:solidFill>
                <a:effectLst/>
                <a:uLnTx/>
                <a:uFillTx/>
                <a:latin typeface="游ゴシック"/>
                <a:ea typeface="游ゴシック"/>
                <a:cs typeface="+mn-cs"/>
              </a:rPr>
              <a:t>【</a:t>
            </a:r>
            <a:r>
              <a:rPr kumimoji="1" lang="ja-JP" altLang="en-US" b="1" i="0" u="none" strike="noStrike" kern="1200" cap="none" spc="0" normalizeH="0" baseline="0" noProof="0" dirty="0">
                <a:ln>
                  <a:noFill/>
                </a:ln>
                <a:solidFill>
                  <a:prstClr val="black"/>
                </a:solidFill>
                <a:effectLst/>
                <a:uLnTx/>
                <a:uFillTx/>
                <a:latin typeface="游ゴシック"/>
                <a:ea typeface="游ゴシック"/>
                <a:cs typeface="+mn-cs"/>
              </a:rPr>
              <a:t>地元負担</a:t>
            </a:r>
            <a:r>
              <a:rPr kumimoji="1" lang="en-US" altLang="ja-JP" b="1" i="0" u="none" strike="noStrike" kern="1200" cap="none" spc="0" normalizeH="0" baseline="0" noProof="0" dirty="0">
                <a:ln>
                  <a:noFill/>
                </a:ln>
                <a:solidFill>
                  <a:prstClr val="black"/>
                </a:solidFill>
                <a:effectLst/>
                <a:uLnTx/>
                <a:uFillTx/>
                <a:latin typeface="游ゴシック"/>
                <a:ea typeface="游ゴシック"/>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1" i="0" u="none" strike="noStrike" kern="1200" cap="none" spc="0" normalizeH="0" baseline="0" noProof="0" dirty="0">
                <a:ln>
                  <a:noFill/>
                </a:ln>
                <a:solidFill>
                  <a:prstClr val="black"/>
                </a:solidFill>
                <a:effectLst/>
                <a:uLnTx/>
                <a:uFillTx/>
                <a:latin typeface="游ゴシック"/>
                <a:ea typeface="游ゴシック"/>
                <a:cs typeface="+mn-cs"/>
              </a:rPr>
              <a:t>①事業額（現金ベース）の負担割合</a:t>
            </a:r>
            <a:endParaRPr kumimoji="1" lang="en-US" altLang="ja-JP" b="1" i="0" u="none" strike="noStrike" kern="1200" cap="none" spc="0" normalizeH="0" baseline="0" noProof="0" dirty="0">
              <a:ln>
                <a:noFill/>
              </a:ln>
              <a:solidFill>
                <a:prstClr val="black"/>
              </a:solidFill>
              <a:effectLst/>
              <a:uLnTx/>
              <a:uFillTx/>
              <a:latin typeface="游ゴシック"/>
              <a:ea typeface="游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游ゴシック"/>
                <a:ea typeface="游ゴシック"/>
                <a:cs typeface="+mn-cs"/>
              </a:rPr>
              <a:t>　</a:t>
            </a:r>
            <a:r>
              <a:rPr kumimoji="1" lang="ja-JP" altLang="en-US" b="1" i="0" u="none" strike="noStrike" kern="1200" cap="none" spc="0" normalizeH="0" baseline="0" noProof="0" dirty="0">
                <a:ln>
                  <a:noFill/>
                </a:ln>
                <a:solidFill>
                  <a:srgbClr val="FF0000"/>
                </a:solidFill>
                <a:effectLst/>
                <a:uLnTx/>
                <a:uFillTx/>
                <a:latin typeface="游ゴシック"/>
                <a:ea typeface="游ゴシック"/>
                <a:cs typeface="+mn-cs"/>
              </a:rPr>
              <a:t>当初予算計上した、事業費（観光機構負担金と地域負担金）の負担割合に応じて精算処理を実施。</a:t>
            </a:r>
            <a:endParaRPr kumimoji="1" lang="en-US" altLang="ja-JP" b="1" i="0" u="none" strike="noStrike" kern="1200" cap="none" spc="0" normalizeH="0" baseline="0" noProof="0" dirty="0">
              <a:ln>
                <a:noFill/>
              </a:ln>
              <a:solidFill>
                <a:srgbClr val="FF0000"/>
              </a:solidFill>
              <a:effectLst/>
              <a:uLnTx/>
              <a:uFillTx/>
              <a:latin typeface="游ゴシック"/>
              <a:ea typeface="游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游ゴシック"/>
                <a:ea typeface="游ゴシック"/>
                <a:cs typeface="+mn-cs"/>
              </a:rPr>
              <a:t>（</a:t>
            </a:r>
            <a:r>
              <a:rPr kumimoji="1" lang="en-US" altLang="ja-JP" b="0" i="0" u="none" strike="noStrike" kern="1200" cap="none" spc="0" normalizeH="0" baseline="0" noProof="0" dirty="0">
                <a:ln>
                  <a:noFill/>
                </a:ln>
                <a:solidFill>
                  <a:prstClr val="black"/>
                </a:solidFill>
                <a:effectLst/>
                <a:uLnTx/>
                <a:uFillTx/>
                <a:latin typeface="游ゴシック"/>
                <a:ea typeface="游ゴシック"/>
                <a:cs typeface="+mn-cs"/>
              </a:rPr>
              <a:t>※</a:t>
            </a:r>
            <a:r>
              <a:rPr kumimoji="1" lang="ja-JP" altLang="en-US" b="0" i="0" u="none" strike="noStrike" kern="1200" cap="none" spc="0" normalizeH="0" baseline="0" noProof="0" dirty="0">
                <a:ln>
                  <a:noFill/>
                </a:ln>
                <a:solidFill>
                  <a:prstClr val="black"/>
                </a:solidFill>
                <a:effectLst/>
                <a:uLnTx/>
                <a:uFillTx/>
                <a:latin typeface="游ゴシック"/>
                <a:ea typeface="游ゴシック"/>
                <a:cs typeface="+mn-cs"/>
              </a:rPr>
              <a:t>精算時、総事業費が減額となる場合、観光機構負担金、地域負担金それぞれの</a:t>
            </a:r>
            <a:r>
              <a:rPr kumimoji="1" lang="ja-JP" altLang="en-US" b="1" i="0" u="none" strike="noStrike" kern="1200" cap="none" spc="0" normalizeH="0" baseline="0" noProof="0" dirty="0">
                <a:ln>
                  <a:noFill/>
                </a:ln>
                <a:solidFill>
                  <a:srgbClr val="FF0000"/>
                </a:solidFill>
                <a:effectLst/>
                <a:uLnTx/>
                <a:uFillTx/>
                <a:latin typeface="游ゴシック"/>
                <a:ea typeface="游ゴシック"/>
                <a:cs typeface="+mn-cs"/>
              </a:rPr>
              <a:t>負担率</a:t>
            </a:r>
            <a:r>
              <a:rPr kumimoji="1" lang="ja-JP" altLang="en-US" b="0" i="0" u="none" strike="noStrike" kern="1200" cap="none" spc="0" normalizeH="0" baseline="0" noProof="0" dirty="0">
                <a:ln>
                  <a:noFill/>
                </a:ln>
                <a:solidFill>
                  <a:prstClr val="black"/>
                </a:solidFill>
                <a:effectLst/>
                <a:uLnTx/>
                <a:uFillTx/>
                <a:latin typeface="游ゴシック"/>
                <a:ea typeface="游ゴシック"/>
                <a:cs typeface="+mn-cs"/>
              </a:rPr>
              <a:t>に応じて</a:t>
            </a:r>
            <a:endParaRPr kumimoji="1" lang="en-US" altLang="ja-JP" b="0" i="0" u="none" strike="noStrike" kern="1200" cap="none" spc="0" normalizeH="0" baseline="0" noProof="0" dirty="0">
              <a:ln>
                <a:noFill/>
              </a:ln>
              <a:solidFill>
                <a:prstClr val="black"/>
              </a:solidFill>
              <a:effectLst/>
              <a:uLnTx/>
              <a:uFillTx/>
              <a:latin typeface="游ゴシック"/>
              <a:ea typeface="游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　　減額処理を行う。）　</a:t>
            </a:r>
            <a:endParaRPr kumimoji="1" lang="en-US" altLang="ja-JP"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1" i="0" u="none" strike="noStrike" kern="1200" cap="none" spc="0" normalizeH="0" baseline="0" noProof="0" dirty="0">
                <a:ln>
                  <a:noFill/>
                </a:ln>
                <a:solidFill>
                  <a:prstClr val="black"/>
                </a:solidFill>
                <a:effectLst/>
                <a:uLnTx/>
                <a:uFillTx/>
                <a:latin typeface="游ゴシック"/>
                <a:ea typeface="游ゴシック"/>
                <a:cs typeface="+mn-cs"/>
              </a:rPr>
              <a:t>②現物協賛の積算根拠の明確化</a:t>
            </a:r>
            <a:endParaRPr kumimoji="1" lang="en-US" altLang="ja-JP" b="1" i="0" u="none" strike="noStrike" kern="1200" cap="none" spc="0" normalizeH="0" baseline="0" noProof="0" dirty="0">
              <a:ln>
                <a:noFill/>
              </a:ln>
              <a:solidFill>
                <a:prstClr val="black"/>
              </a:solidFill>
              <a:effectLst/>
              <a:uLnTx/>
              <a:uFillTx/>
              <a:latin typeface="游ゴシック"/>
              <a:ea typeface="游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　</a:t>
            </a:r>
            <a:r>
              <a:rPr kumimoji="1" lang="ja-JP" altLang="en-US" b="1" i="0" u="none" strike="noStrike" kern="1200" cap="none" spc="0" normalizeH="0" baseline="0" noProof="0" dirty="0">
                <a:ln>
                  <a:noFill/>
                </a:ln>
                <a:solidFill>
                  <a:srgbClr val="FF0000"/>
                </a:solidFill>
                <a:effectLst/>
                <a:uLnTx/>
                <a:uFillTx/>
                <a:latin typeface="游ゴシック" panose="02110004020202020204"/>
                <a:ea typeface="游ゴシック" panose="020B0400000000000000" pitchFamily="50" charset="-128"/>
                <a:cs typeface="+mn-cs"/>
              </a:rPr>
              <a:t>広告・パブリシティは、積算根拠を示すエビデンス（広告料金表の単価など）の提出が必要</a:t>
            </a:r>
            <a:endParaRPr kumimoji="1" lang="en-US" altLang="ja-JP" b="1" i="0" u="none" strike="noStrike" kern="1200" cap="none" spc="0" normalizeH="0" baseline="0" noProof="0" dirty="0">
              <a:ln>
                <a:noFill/>
              </a:ln>
              <a:solidFill>
                <a:srgbClr val="FF0000"/>
              </a:solidFill>
              <a:effectLst/>
              <a:uLnTx/>
              <a:uFillTx/>
              <a:latin typeface="游ゴシック" panose="0211000402020202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　</a:t>
            </a:r>
            <a:r>
              <a:rPr kumimoji="1" lang="ja-JP" altLang="en-US" b="1"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（協賛、事業の周知協力の意思があることを確認できる資料が必要）</a:t>
            </a:r>
            <a:endParaRPr kumimoji="1" lang="en-US" altLang="ja-JP" b="1"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a:ea typeface="游ゴシック"/>
                <a:cs typeface="+mn-cs"/>
              </a:rPr>
              <a:t>　</a:t>
            </a:r>
            <a:endParaRPr kumimoji="1" lang="en-US" altLang="ja-JP" sz="1600" b="0" i="0" u="none" strike="noStrike" kern="1200" cap="none" spc="0" normalizeH="0" baseline="0" noProof="0" dirty="0">
              <a:ln>
                <a:noFill/>
              </a:ln>
              <a:solidFill>
                <a:prstClr val="black"/>
              </a:solidFill>
              <a:effectLst/>
              <a:uLnTx/>
              <a:uFillTx/>
              <a:latin typeface="游ゴシック"/>
              <a:ea typeface="游ゴシック"/>
              <a:cs typeface="+mn-cs"/>
            </a:endParaRPr>
          </a:p>
        </p:txBody>
      </p:sp>
      <p:cxnSp>
        <p:nvCxnSpPr>
          <p:cNvPr id="3" name="直線コネクタ 2">
            <a:extLst>
              <a:ext uri="{FF2B5EF4-FFF2-40B4-BE49-F238E27FC236}">
                <a16:creationId xmlns:a16="http://schemas.microsoft.com/office/drawing/2014/main" id="{85449AA3-9324-19BE-FBF9-EFC6C966B5E1}"/>
              </a:ext>
            </a:extLst>
          </p:cNvPr>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5" name="図 4" descr="アイコン が含まれている画像&#10;&#10;自動的に生成された説明">
            <a:extLst>
              <a:ext uri="{FF2B5EF4-FFF2-40B4-BE49-F238E27FC236}">
                <a16:creationId xmlns:a16="http://schemas.microsoft.com/office/drawing/2014/main" id="{F6FA61E3-ED5C-4CF9-D78E-EC49F369849C}"/>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2" name="スライド番号プレースホルダー 1">
            <a:extLst>
              <a:ext uri="{FF2B5EF4-FFF2-40B4-BE49-F238E27FC236}">
                <a16:creationId xmlns:a16="http://schemas.microsoft.com/office/drawing/2014/main" id="{20A126D2-F66A-0313-4A09-C30A18557196}"/>
              </a:ext>
            </a:extLst>
          </p:cNvPr>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AB90E1-8A1E-4CDD-A83B-8AFD55E4F56C}" type="slidenum">
              <a:rPr kumimoji="1" lang="ja-JP" altLang="en-US" sz="1200" b="0" i="0" u="none" strike="noStrike" kern="1200" cap="none" spc="0" normalizeH="0" baseline="0" noProof="0" smtClean="0">
                <a:ln>
                  <a:noFill/>
                </a:ln>
                <a:solidFill>
                  <a:prstClr val="black">
                    <a:tint val="82000"/>
                  </a:prstClr>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ja-JP" altLang="en-US" sz="1200" b="0" i="0" u="none" strike="noStrike" kern="1200" cap="none" spc="0" normalizeH="0" baseline="0" noProof="0">
              <a:ln>
                <a:noFill/>
              </a:ln>
              <a:solidFill>
                <a:prstClr val="black">
                  <a:tint val="82000"/>
                </a:prstClr>
              </a:solidFill>
              <a:effectLst/>
              <a:uLnTx/>
              <a:uFillTx/>
              <a:latin typeface="游ゴシック" panose="02110004020202020204"/>
              <a:ea typeface="游ゴシック" panose="020B0400000000000000" pitchFamily="50" charset="-128"/>
              <a:cs typeface="+mn-cs"/>
            </a:endParaRPr>
          </a:p>
        </p:txBody>
      </p:sp>
      <p:sp>
        <p:nvSpPr>
          <p:cNvPr id="7" name="Rectangle 85">
            <a:extLst>
              <a:ext uri="{FF2B5EF4-FFF2-40B4-BE49-F238E27FC236}">
                <a16:creationId xmlns:a16="http://schemas.microsoft.com/office/drawing/2014/main" id="{84FDCBC5-9736-99D8-61A9-8E278964F000}"/>
              </a:ext>
            </a:extLst>
          </p:cNvPr>
          <p:cNvSpPr/>
          <p:nvPr/>
        </p:nvSpPr>
        <p:spPr>
          <a:xfrm>
            <a:off x="514997" y="825432"/>
            <a:ext cx="3387152" cy="464689"/>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地元負担について</a:t>
            </a:r>
            <a:endParaRPr kumimoji="0" lang="en-US" altLang="ja-JP" sz="20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pic>
        <p:nvPicPr>
          <p:cNvPr id="9" name="グラフィックス 8" descr="くす玉 単色塗りつぶし">
            <a:extLst>
              <a:ext uri="{FF2B5EF4-FFF2-40B4-BE49-F238E27FC236}">
                <a16:creationId xmlns:a16="http://schemas.microsoft.com/office/drawing/2014/main" id="{0E98FF53-67DA-9A91-4B4D-32388D3AB7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89265" y="2971800"/>
            <a:ext cx="914400" cy="914400"/>
          </a:xfrm>
          <a:prstGeom prst="rect">
            <a:avLst/>
          </a:prstGeom>
        </p:spPr>
      </p:pic>
      <p:sp>
        <p:nvSpPr>
          <p:cNvPr id="8" name="テキスト ボックス 15">
            <a:extLst>
              <a:ext uri="{FF2B5EF4-FFF2-40B4-BE49-F238E27FC236}">
                <a16:creationId xmlns:a16="http://schemas.microsoft.com/office/drawing/2014/main" id="{E6EE6FF3-37CF-9C32-9A95-488C28B9194C}"/>
              </a:ext>
            </a:extLst>
          </p:cNvPr>
          <p:cNvSpPr txBox="1">
            <a:spLocks noChangeArrowheads="1"/>
          </p:cNvSpPr>
          <p:nvPr/>
        </p:nvSpPr>
        <p:spPr bwMode="auto">
          <a:xfrm>
            <a:off x="273473"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2400" b="1" dirty="0">
                <a:latin typeface="+mn-ea"/>
                <a:ea typeface="+mn-ea"/>
              </a:rPr>
              <a:t>４．地元負担（現金、現物協賛額）について</a:t>
            </a:r>
            <a:endParaRPr lang="en-US" altLang="ja-JP" sz="2400" b="1" dirty="0">
              <a:latin typeface="+mn-ea"/>
              <a:ea typeface="+mn-ea"/>
            </a:endParaRPr>
          </a:p>
        </p:txBody>
      </p:sp>
    </p:spTree>
    <p:extLst>
      <p:ext uri="{BB962C8B-B14F-4D97-AF65-F5344CB8AC3E}">
        <p14:creationId xmlns:p14="http://schemas.microsoft.com/office/powerpoint/2010/main" val="3238112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15">
            <a:extLst>
              <a:ext uri="{FF2B5EF4-FFF2-40B4-BE49-F238E27FC236}">
                <a16:creationId xmlns:a16="http://schemas.microsoft.com/office/drawing/2014/main" id="{90AD4251-3934-2054-B32C-F9C9EBACCF4D}"/>
              </a:ext>
            </a:extLst>
          </p:cNvPr>
          <p:cNvSpPr txBox="1">
            <a:spLocks noChangeArrowheads="1"/>
          </p:cNvSpPr>
          <p:nvPr/>
        </p:nvSpPr>
        <p:spPr bwMode="auto">
          <a:xfrm>
            <a:off x="175097"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５．現物協賛について</a:t>
            </a:r>
            <a:endPar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endParaRPr>
          </a:p>
        </p:txBody>
      </p:sp>
      <p:cxnSp>
        <p:nvCxnSpPr>
          <p:cNvPr id="48" name="直線コネクタ 47">
            <a:extLst>
              <a:ext uri="{FF2B5EF4-FFF2-40B4-BE49-F238E27FC236}">
                <a16:creationId xmlns:a16="http://schemas.microsoft.com/office/drawing/2014/main" id="{50BAF182-62C5-9B6E-6D54-638FB8D2A7EF}"/>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7A676C11-21FF-09A5-567B-0204778E2F1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pic>
        <p:nvPicPr>
          <p:cNvPr id="2" name="図 1">
            <a:extLst>
              <a:ext uri="{FF2B5EF4-FFF2-40B4-BE49-F238E27FC236}">
                <a16:creationId xmlns:a16="http://schemas.microsoft.com/office/drawing/2014/main" id="{57398647-D4D2-F80E-73A8-18FB57BDB1AD}"/>
              </a:ext>
            </a:extLst>
          </p:cNvPr>
          <p:cNvPicPr>
            <a:picLocks noChangeAspect="1"/>
          </p:cNvPicPr>
          <p:nvPr/>
        </p:nvPicPr>
        <p:blipFill rotWithShape="1">
          <a:blip r:embed="rId3"/>
          <a:srcRect b="14129"/>
          <a:stretch/>
        </p:blipFill>
        <p:spPr>
          <a:xfrm>
            <a:off x="3496294" y="816662"/>
            <a:ext cx="2432783" cy="3212897"/>
          </a:xfrm>
          <a:prstGeom prst="rect">
            <a:avLst/>
          </a:prstGeom>
          <a:ln w="12700">
            <a:solidFill>
              <a:schemeClr val="tx1"/>
            </a:solidFill>
          </a:ln>
        </p:spPr>
      </p:pic>
      <p:sp>
        <p:nvSpPr>
          <p:cNvPr id="10" name="正方形/長方形 9">
            <a:extLst>
              <a:ext uri="{FF2B5EF4-FFF2-40B4-BE49-F238E27FC236}">
                <a16:creationId xmlns:a16="http://schemas.microsoft.com/office/drawing/2014/main" id="{3F1D68C1-80AF-FDB0-8D8E-61AE0C482B94}"/>
              </a:ext>
            </a:extLst>
          </p:cNvPr>
          <p:cNvSpPr/>
          <p:nvPr/>
        </p:nvSpPr>
        <p:spPr>
          <a:xfrm>
            <a:off x="175097" y="800282"/>
            <a:ext cx="3240000" cy="3240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b="0" i="0" u="none" strike="noStrike" kern="120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rPr>
              <a:t>（例１）雑誌広告掲載</a:t>
            </a:r>
            <a:endParaRPr kumimoji="1" lang="en-US" altLang="ja-JP" sz="1600" b="1" i="0" u="none"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・媒体価格　１ページ　</a:t>
            </a:r>
            <a:r>
              <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50</a:t>
            </a: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万円</a:t>
            </a:r>
            <a:endPar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rgbClr val="000000"/>
                </a:solidFill>
                <a:effectLst/>
                <a:highlight>
                  <a:srgbClr val="FFFF00"/>
                </a:highlight>
                <a:uLnTx/>
                <a:uFillTx/>
                <a:latin typeface="游ゴシック" panose="020B0400000000000000" pitchFamily="50" charset="-128"/>
                <a:ea typeface="游ゴシック" panose="020B0400000000000000" pitchFamily="50" charset="-128"/>
                <a:cs typeface="+mn-cs"/>
              </a:rPr>
              <a:t>・値引き額　　　　　　</a:t>
            </a:r>
            <a:r>
              <a:rPr kumimoji="1" lang="en-US" altLang="ja-JP" sz="1600" b="1" i="0" u="none" strike="noStrike" kern="1200" cap="none" spc="0" normalizeH="0" baseline="0" noProof="0">
                <a:ln>
                  <a:noFill/>
                </a:ln>
                <a:solidFill>
                  <a:srgbClr val="000000"/>
                </a:solidFill>
                <a:effectLst/>
                <a:highlight>
                  <a:srgbClr val="FFFF00"/>
                </a:highlight>
                <a:uLnTx/>
                <a:uFillTx/>
                <a:latin typeface="游ゴシック" panose="020B0400000000000000" pitchFamily="50" charset="-128"/>
                <a:ea typeface="游ゴシック" panose="020B0400000000000000" pitchFamily="50" charset="-128"/>
                <a:cs typeface="+mn-cs"/>
              </a:rPr>
              <a:t>20</a:t>
            </a:r>
            <a:r>
              <a:rPr kumimoji="1" lang="ja-JP" altLang="en-US" sz="1600" b="1" i="0" u="none" strike="noStrike" kern="1200" cap="none" spc="0" normalizeH="0" baseline="0" noProof="0">
                <a:ln>
                  <a:noFill/>
                </a:ln>
                <a:solidFill>
                  <a:srgbClr val="000000"/>
                </a:solidFill>
                <a:effectLst/>
                <a:highlight>
                  <a:srgbClr val="FFFF00"/>
                </a:highlight>
                <a:uLnTx/>
                <a:uFillTx/>
                <a:latin typeface="游ゴシック" panose="020B0400000000000000" pitchFamily="50" charset="-128"/>
                <a:ea typeface="游ゴシック" panose="020B0400000000000000" pitchFamily="50" charset="-128"/>
                <a:cs typeface="+mn-cs"/>
              </a:rPr>
              <a:t>万円</a:t>
            </a:r>
            <a:endParaRPr kumimoji="1" lang="en-US" altLang="ja-JP" sz="1600" b="1" i="0" u="none" strike="noStrike" kern="1200" cap="none" spc="0" normalizeH="0" baseline="0" noProof="0">
              <a:ln>
                <a:noFill/>
              </a:ln>
              <a:solidFill>
                <a:srgbClr val="000000"/>
              </a:solidFill>
              <a:effectLst/>
              <a:highlight>
                <a:srgbClr val="FFFF00"/>
              </a:highligh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　　　　　　　　支出　</a:t>
            </a:r>
            <a:r>
              <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30</a:t>
            </a: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万円</a:t>
            </a:r>
            <a:endPar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情報発信として雑誌に事業の広告の掲載発注をした場合、公示されている媒体価格に対する</a:t>
            </a:r>
            <a:r>
              <a:rPr kumimoji="1" lang="ja-JP" altLang="en-US" sz="1600" b="0" i="0" u="sng" strike="noStrike" kern="1200" cap="none" spc="0" normalizeH="0" baseline="0" noProof="0">
                <a:ln>
                  <a:noFill/>
                </a:ln>
                <a:solidFill>
                  <a:srgbClr val="FF0000"/>
                </a:solidFill>
                <a:effectLst/>
                <a:uLnTx/>
                <a:uFillTx/>
                <a:latin typeface="游ゴシック" panose="020B0400000000000000" pitchFamily="50" charset="-128"/>
                <a:ea typeface="游ゴシック" panose="020B0400000000000000" pitchFamily="50" charset="-128"/>
                <a:cs typeface="+mn-cs"/>
              </a:rPr>
              <a:t>値引き額</a:t>
            </a: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が現物協賛額。</a:t>
            </a:r>
            <a:endPar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14" name="正方形/長方形 13">
            <a:extLst>
              <a:ext uri="{FF2B5EF4-FFF2-40B4-BE49-F238E27FC236}">
                <a16:creationId xmlns:a16="http://schemas.microsoft.com/office/drawing/2014/main" id="{F6C0CF8C-DAB1-B950-C57C-38793A3188B3}"/>
              </a:ext>
            </a:extLst>
          </p:cNvPr>
          <p:cNvSpPr/>
          <p:nvPr/>
        </p:nvSpPr>
        <p:spPr>
          <a:xfrm>
            <a:off x="6096000" y="800282"/>
            <a:ext cx="3240000" cy="3240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（例２）新聞記事掲載</a:t>
            </a:r>
            <a:endParaRPr kumimoji="1" lang="en-US" altLang="ja-JP" sz="1600" b="1"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・北海道新聞</a:t>
            </a:r>
            <a:r>
              <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全道版</a:t>
            </a:r>
            <a:r>
              <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記事下広告</a:t>
            </a:r>
            <a:endPar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　</a:t>
            </a:r>
            <a:r>
              <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単価</a:t>
            </a:r>
            <a:r>
              <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１段１</a:t>
            </a:r>
            <a:r>
              <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cm</a:t>
            </a: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18,000</a:t>
            </a: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円</a:t>
            </a:r>
            <a:r>
              <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　３段</a:t>
            </a:r>
            <a:r>
              <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×15cm</a:t>
            </a: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1" lang="en-US" altLang="ja-JP" sz="1600" b="1"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810,000</a:t>
            </a:r>
            <a:r>
              <a:rPr kumimoji="1" lang="ja-JP" altLang="en-US" sz="1600" b="1"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円</a:t>
            </a:r>
            <a:endParaRPr kumimoji="1" lang="en-US" altLang="ja-JP" sz="1600" b="1"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記事の紙面サイズにより、新聞広告を掲載した場合の</a:t>
            </a:r>
            <a:r>
              <a:rPr kumimoji="1" lang="ja-JP" altLang="en-US" sz="1600" b="0" i="0" u="sng" strike="noStrike" kern="1200" cap="none" spc="0" normalizeH="0" baseline="0" noProof="0">
                <a:ln>
                  <a:noFill/>
                </a:ln>
                <a:solidFill>
                  <a:srgbClr val="FF0000"/>
                </a:solidFill>
                <a:effectLst/>
                <a:uLnTx/>
                <a:uFillTx/>
                <a:latin typeface="游ゴシック" panose="020B0400000000000000" pitchFamily="50" charset="-128"/>
                <a:ea typeface="游ゴシック" panose="020B0400000000000000" pitchFamily="50" charset="-128"/>
                <a:cs typeface="+mn-cs"/>
              </a:rPr>
              <a:t>同等額</a:t>
            </a:r>
            <a:r>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を現物協賛額にできる。</a:t>
            </a:r>
            <a:endParaRPr kumimoji="1" lang="en-US" altLang="ja-JP"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pic>
        <p:nvPicPr>
          <p:cNvPr id="23" name="図 22">
            <a:extLst>
              <a:ext uri="{FF2B5EF4-FFF2-40B4-BE49-F238E27FC236}">
                <a16:creationId xmlns:a16="http://schemas.microsoft.com/office/drawing/2014/main" id="{5E82ECAE-6531-FAD6-CB33-E73B74A26AE1}"/>
              </a:ext>
            </a:extLst>
          </p:cNvPr>
          <p:cNvPicPr>
            <a:picLocks noChangeAspect="1"/>
          </p:cNvPicPr>
          <p:nvPr/>
        </p:nvPicPr>
        <p:blipFill rotWithShape="1">
          <a:blip r:embed="rId4"/>
          <a:srcRect l="25017" t="22220" r="48093" b="13535"/>
          <a:stretch/>
        </p:blipFill>
        <p:spPr>
          <a:xfrm>
            <a:off x="9448800" y="781419"/>
            <a:ext cx="2411997" cy="3239997"/>
          </a:xfrm>
          <a:prstGeom prst="rect">
            <a:avLst/>
          </a:prstGeom>
          <a:ln>
            <a:solidFill>
              <a:schemeClr val="tx1"/>
            </a:solidFill>
          </a:ln>
        </p:spPr>
      </p:pic>
      <p:sp>
        <p:nvSpPr>
          <p:cNvPr id="3" name="スライド番号プレースホルダー 2">
            <a:extLst>
              <a:ext uri="{FF2B5EF4-FFF2-40B4-BE49-F238E27FC236}">
                <a16:creationId xmlns:a16="http://schemas.microsoft.com/office/drawing/2014/main" id="{86024213-5866-980F-6C03-70E7A4D3546D}"/>
              </a:ext>
            </a:extLst>
          </p:cNvPr>
          <p:cNvSpPr>
            <a:spLocks noGrp="1"/>
          </p:cNvSpPr>
          <p:nvPr>
            <p:ph type="sldNum" sz="quarter" idx="12"/>
          </p:nvPr>
        </p:nvSpPr>
        <p:spPr>
          <a:xfrm>
            <a:off x="9448800" y="6484852"/>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AB90E1-8A1E-4CDD-A83B-8AFD55E4F56C}" type="slidenum">
              <a:rPr kumimoji="1" lang="ja-JP" altLang="en-US" sz="1200" b="0" i="0" u="none" strike="noStrike" kern="1200" cap="none" spc="0" normalizeH="0" baseline="0" noProof="0" smtClean="0">
                <a:ln>
                  <a:noFill/>
                </a:ln>
                <a:solidFill>
                  <a:prstClr val="black">
                    <a:tint val="82000"/>
                  </a:prstClr>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ja-JP" altLang="en-US" sz="1200" b="0" i="0" u="none" strike="noStrike" kern="1200" cap="none" spc="0" normalizeH="0" baseline="0" noProof="0">
              <a:ln>
                <a:noFill/>
              </a:ln>
              <a:solidFill>
                <a:prstClr val="black">
                  <a:tint val="82000"/>
                </a:prstClr>
              </a:solidFill>
              <a:effectLst/>
              <a:uLnTx/>
              <a:uFillTx/>
              <a:latin typeface="游ゴシック" panose="02110004020202020204"/>
              <a:ea typeface="游ゴシック" panose="020B0400000000000000" pitchFamily="50" charset="-128"/>
              <a:cs typeface="+mn-cs"/>
            </a:endParaRPr>
          </a:p>
        </p:txBody>
      </p:sp>
      <p:sp>
        <p:nvSpPr>
          <p:cNvPr id="4" name="Rectangle 2">
            <a:extLst>
              <a:ext uri="{FF2B5EF4-FFF2-40B4-BE49-F238E27FC236}">
                <a16:creationId xmlns:a16="http://schemas.microsoft.com/office/drawing/2014/main" id="{BCE31CC3-7E22-7D58-6D90-F7B07D0FF9C0}"/>
              </a:ext>
            </a:extLst>
          </p:cNvPr>
          <p:cNvSpPr>
            <a:spLocks noChangeArrowheads="1"/>
          </p:cNvSpPr>
          <p:nvPr/>
        </p:nvSpPr>
        <p:spPr bwMode="auto">
          <a:xfrm>
            <a:off x="5851022" y="4217170"/>
            <a:ext cx="575398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5334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ja-JP" altLang="ja-JP" sz="1200" b="1"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＜現物協賛（記事掲載・放送等）の根拠書類の一例＞</a:t>
            </a:r>
            <a:endParaRPr kumimoji="0" lang="ja-JP" altLang="ja-JP" sz="800" b="0" i="0" u="none" strike="noStrike" cap="none" normalizeH="0" baseline="0">
              <a:ln>
                <a:noFill/>
              </a:ln>
              <a:solidFill>
                <a:schemeClr val="tx1"/>
              </a:solidFill>
              <a:effectLst/>
            </a:endParaRPr>
          </a:p>
          <a:p>
            <a:pPr marL="0" marR="0" lvl="0" indent="533400" algn="l" defTabSz="914400" rtl="0" eaLnBrk="0" fontAlgn="base" latinLnBrk="0" hangingPunct="0">
              <a:lnSpc>
                <a:spcPct val="100000"/>
              </a:lnSpc>
              <a:spcBef>
                <a:spcPct val="0"/>
              </a:spcBef>
              <a:spcAft>
                <a:spcPct val="0"/>
              </a:spcAft>
              <a:buClrTx/>
              <a:buSzTx/>
              <a:buFontTx/>
              <a:buNone/>
              <a:tabLst/>
            </a:pPr>
            <a:r>
              <a:rPr kumimoji="0" lang="ja-JP" altLang="ja-JP" sz="1000" b="1"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記事掲載（放送）について</a:t>
            </a:r>
            <a:endParaRPr kumimoji="0" lang="ja-JP" altLang="ja-JP" sz="800" b="0" i="0" u="none" strike="noStrike" cap="none" normalizeH="0" baseline="0">
              <a:ln>
                <a:noFill/>
              </a:ln>
              <a:solidFill>
                <a:schemeClr val="tx1"/>
              </a:solidFill>
              <a:effectLst/>
            </a:endParaRPr>
          </a:p>
          <a:p>
            <a:pPr marR="0" lvl="0" indent="0" algn="l" defTabSz="914400" rtl="0" eaLnBrk="0" fontAlgn="base" latinLnBrk="0" hangingPunct="0">
              <a:lnSpc>
                <a:spcPct val="100000"/>
              </a:lnSpc>
              <a:spcBef>
                <a:spcPct val="0"/>
              </a:spcBef>
              <a:spcAft>
                <a:spcPct val="0"/>
              </a:spcAft>
              <a:buClrTx/>
              <a:buSzTx/>
              <a:tabLst/>
            </a:pPr>
            <a:r>
              <a:rPr kumimoji="0" lang="ja-JP" altLang="en-US" sz="1000" b="1"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　　　　</a:t>
            </a:r>
            <a:r>
              <a:rPr kumimoji="0" lang="ja-JP" altLang="ja-JP" sz="1000" b="1"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取材対応いただいた場合　</a:t>
            </a:r>
            <a:endParaRPr kumimoji="0" lang="ja-JP" altLang="ja-JP" sz="800" b="0" i="0" u="none" strike="noStrike" cap="none" normalizeH="0" baseline="0">
              <a:ln>
                <a:noFill/>
              </a:ln>
              <a:solidFill>
                <a:schemeClr val="tx1"/>
              </a:solidFill>
              <a:effectLst/>
            </a:endParaRPr>
          </a:p>
          <a:p>
            <a:pPr marL="0" marR="0" lvl="0" indent="533400" algn="l" defTabSz="914400" rtl="0" eaLnBrk="0" fontAlgn="base" latinLnBrk="0" hangingPunct="0">
              <a:lnSpc>
                <a:spcPct val="100000"/>
              </a:lnSpc>
              <a:spcBef>
                <a:spcPct val="0"/>
              </a:spcBef>
              <a:spcAft>
                <a:spcPct val="0"/>
              </a:spcAft>
              <a:buClrTx/>
              <a:buSzTx/>
              <a:buFontTx/>
              <a:buNone/>
              <a:tabLst/>
            </a:pPr>
            <a:r>
              <a:rPr kumimoji="0" lang="ja-JP" altLang="ja-JP" sz="1000" b="1"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月　　日に取材した事業の趣旨を理解し、記事掲載・放送します。（どちらかに〇）</a:t>
            </a:r>
            <a:endParaRPr kumimoji="0" lang="ja-JP" altLang="ja-JP" sz="800" b="0" i="0" u="none" strike="noStrike" cap="none" normalizeH="0" baseline="0">
              <a:ln>
                <a:noFill/>
              </a:ln>
              <a:solidFill>
                <a:schemeClr val="tx1"/>
              </a:solidFill>
              <a:effectLst/>
            </a:endParaRPr>
          </a:p>
          <a:p>
            <a:pPr marL="0" marR="0" lvl="0" indent="53340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5" name="正方形/長方形 1">
            <a:extLst>
              <a:ext uri="{FF2B5EF4-FFF2-40B4-BE49-F238E27FC236}">
                <a16:creationId xmlns:a16="http://schemas.microsoft.com/office/drawing/2014/main" id="{1838EB50-63D6-0E74-615C-76EFA81ABE61}"/>
              </a:ext>
            </a:extLst>
          </p:cNvPr>
          <p:cNvSpPr>
            <a:spLocks noChangeArrowheads="1"/>
          </p:cNvSpPr>
          <p:nvPr/>
        </p:nvSpPr>
        <p:spPr bwMode="auto">
          <a:xfrm>
            <a:off x="7511037" y="5060918"/>
            <a:ext cx="2433951" cy="1015663"/>
          </a:xfrm>
          <a:prstGeom prst="rect">
            <a:avLst/>
          </a:prstGeom>
          <a:solidFill>
            <a:srgbClr val="FFFFFF"/>
          </a:solidFill>
          <a:ln w="12700">
            <a:solidFill>
              <a:srgbClr val="70AD47"/>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ja-JP" sz="1000" b="1"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名刺添付</a:t>
            </a:r>
            <a:endParaRPr kumimoji="0" lang="ja-JP" altLang="ja-JP" sz="800" b="0" i="0" u="none" strike="noStrike" cap="none" normalizeH="0" baseline="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ja-JP" sz="1000" b="1"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（名刺は都度収受すること）</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DE37FBB0-6197-DF33-E98E-1934461E8D7F}"/>
              </a:ext>
            </a:extLst>
          </p:cNvPr>
          <p:cNvSpPr>
            <a:spLocks noChangeArrowheads="1"/>
          </p:cNvSpPr>
          <p:nvPr/>
        </p:nvSpPr>
        <p:spPr bwMode="auto">
          <a:xfrm>
            <a:off x="6262923" y="4420645"/>
            <a:ext cx="575398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66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l" defTabSz="914400" rtl="0" eaLnBrk="0" fontAlgn="base" latinLnBrk="0" hangingPunct="0">
              <a:lnSpc>
                <a:spcPct val="100000"/>
              </a:lnSpc>
              <a:spcBef>
                <a:spcPct val="0"/>
              </a:spcBef>
              <a:spcAft>
                <a:spcPct val="0"/>
              </a:spcAft>
              <a:buClrTx/>
              <a:buSzTx/>
              <a:buFontTx/>
              <a:buNone/>
              <a:tabLst/>
            </a:pPr>
            <a:endParaRPr kumimoji="0" lang="ja-JP" altLang="ja-JP" sz="1000" b="0"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　　</a:t>
            </a:r>
            <a:endParaRPr kumimoji="0" lang="ja-JP" altLang="ja-JP" sz="800" b="0" i="0" u="none" strike="noStrike" cap="none" normalizeH="0" baseline="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　　　　　</a:t>
            </a:r>
            <a:endParaRPr kumimoji="0" lang="ja-JP" altLang="ja-JP" sz="800" b="0" i="0" u="none" strike="noStrike" cap="none" normalizeH="0" baseline="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　　</a:t>
            </a:r>
            <a:endParaRPr kumimoji="0" lang="ja-JP" altLang="ja-JP" sz="800" b="0" i="0" u="none" strike="noStrike" cap="none" normalizeH="0" baseline="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　　　</a:t>
            </a:r>
            <a:endParaRPr kumimoji="0" lang="ja-JP" altLang="ja-JP" sz="800" b="0" i="0" u="none" strike="noStrike" cap="none" normalizeH="0" baseline="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tabLst/>
            </a:pPr>
            <a:endParaRPr kumimoji="0" lang="en-US" altLang="ja-JP" sz="1000" b="0"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endParaRPr kumimoji="0" lang="en-US" altLang="ja-JP" sz="1000">
              <a:latin typeface="游明朝" panose="02020400000000000000" pitchFamily="18" charset="-128"/>
              <a:ea typeface="游明朝" panose="02020400000000000000" pitchFamily="18" charset="-128"/>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endParaRPr kumimoji="0" lang="en-US" altLang="ja-JP" sz="1000" b="0"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endParaRPr kumimoji="0" lang="en-US" altLang="ja-JP" sz="1000">
              <a:latin typeface="游明朝" panose="02020400000000000000" pitchFamily="18" charset="-128"/>
              <a:ea typeface="游明朝" panose="02020400000000000000" pitchFamily="18" charset="-128"/>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endParaRPr kumimoji="0" lang="en-US" altLang="ja-JP" sz="1000" b="0"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　</a:t>
            </a:r>
            <a:r>
              <a:rPr kumimoji="0" lang="ja-JP" altLang="ja-JP" sz="1000" b="1"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または、</a:t>
            </a:r>
            <a:endParaRPr kumimoji="0" lang="ja-JP" altLang="ja-JP" sz="800" b="0" i="0" u="none" strike="noStrike" cap="none" normalizeH="0" baseline="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tabLst/>
            </a:pPr>
            <a:r>
              <a:rPr kumimoji="0" lang="ja-JP" altLang="ja-JP" sz="1000" b="1"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　</a:t>
            </a:r>
            <a:r>
              <a:rPr kumimoji="0" lang="zh-CN" altLang="ja-JP" sz="1000" b="1"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会社名</a:t>
            </a:r>
            <a:endParaRPr kumimoji="0" lang="ja-JP" altLang="ja-JP" sz="800" b="0" i="0" u="none" strike="noStrike" cap="none" normalizeH="0" baseline="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tabLst/>
            </a:pPr>
            <a:r>
              <a:rPr kumimoji="0" lang="zh-CN" altLang="ja-JP" sz="1000" b="1"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　</a:t>
            </a:r>
            <a:endParaRPr kumimoji="0" lang="zh-CN" altLang="en-US" sz="1000" b="1" i="0" u="sng"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r>
              <a:rPr kumimoji="0" lang="zh-CN" altLang="en-US" sz="1000" b="1" i="0" u="sng"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署　名：</a:t>
            </a:r>
            <a:r>
              <a:rPr kumimoji="0" lang="ja-JP" altLang="en-US" sz="1000" b="1" i="0" u="sng"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〇〇　〇〇　　　</a:t>
            </a:r>
            <a:r>
              <a:rPr kumimoji="0" lang="zh-CN" altLang="en-US" sz="1000" b="1" i="0" u="sng"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　　　　　　　　　　　　　　　　　　　　　　　　</a:t>
            </a:r>
            <a:r>
              <a:rPr kumimoji="0" lang="zh-CN" altLang="en-US" sz="1000" b="1" i="0" u="none" strike="noStrike" cap="none" normalizeH="0" baseline="0">
                <a:ln>
                  <a:noFill/>
                </a:ln>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rPr>
              <a:t>　　</a:t>
            </a:r>
            <a:r>
              <a:rPr kumimoji="0" lang="ja-JP" altLang="en-US" sz="800" b="0" i="0" u="none" strike="noStrike" cap="none" normalizeH="0" baseline="0">
                <a:ln>
                  <a:noFill/>
                </a:ln>
                <a:solidFill>
                  <a:schemeClr val="tx1"/>
                </a:solidFill>
                <a:effectLst/>
              </a:rPr>
              <a:t> </a:t>
            </a:r>
            <a:endParaRPr kumimoji="0" lang="ja-JP" altLang="en-US" sz="1800" b="0" i="0" u="none" strike="noStrike" cap="none" normalizeH="0" baseline="0">
              <a:ln>
                <a:noFill/>
              </a:ln>
              <a:solidFill>
                <a:schemeClr val="tx1"/>
              </a:solidFill>
              <a:effectLst/>
              <a:latin typeface="Arial" panose="020B0604020202020204" pitchFamily="34" charset="0"/>
            </a:endParaRPr>
          </a:p>
        </p:txBody>
      </p:sp>
      <p:sp>
        <p:nvSpPr>
          <p:cNvPr id="7" name="テキスト ボックス 6">
            <a:extLst>
              <a:ext uri="{FF2B5EF4-FFF2-40B4-BE49-F238E27FC236}">
                <a16:creationId xmlns:a16="http://schemas.microsoft.com/office/drawing/2014/main" id="{3B08E211-6778-C793-22E7-C474B3C88749}"/>
              </a:ext>
            </a:extLst>
          </p:cNvPr>
          <p:cNvSpPr txBox="1"/>
          <p:nvPr/>
        </p:nvSpPr>
        <p:spPr>
          <a:xfrm>
            <a:off x="6106817" y="4157108"/>
            <a:ext cx="5753980" cy="2538049"/>
          </a:xfrm>
          <a:prstGeom prst="rect">
            <a:avLst/>
          </a:prstGeom>
          <a:noFill/>
          <a:ln w="19050">
            <a:solidFill>
              <a:srgbClr val="FF0000"/>
            </a:solidFill>
          </a:ln>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1" lang="ja-JP" altLang="en-US" sz="2000" b="1" i="0" u="none" strike="noStrike" kern="1200" cap="none" spc="0" normalizeH="0" baseline="0" noProof="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p:txBody>
      </p:sp>
      <p:sp>
        <p:nvSpPr>
          <p:cNvPr id="9" name="テキスト ボックス 8">
            <a:extLst>
              <a:ext uri="{FF2B5EF4-FFF2-40B4-BE49-F238E27FC236}">
                <a16:creationId xmlns:a16="http://schemas.microsoft.com/office/drawing/2014/main" id="{E9F38943-19D5-50FD-C9E6-B87DF9F568B8}"/>
              </a:ext>
            </a:extLst>
          </p:cNvPr>
          <p:cNvSpPr txBox="1"/>
          <p:nvPr/>
        </p:nvSpPr>
        <p:spPr>
          <a:xfrm>
            <a:off x="350159" y="4347892"/>
            <a:ext cx="5506697" cy="2123658"/>
          </a:xfrm>
          <a:prstGeom prst="rect">
            <a:avLst/>
          </a:prstGeom>
          <a:noFill/>
        </p:spPr>
        <p:txBody>
          <a:bodyPr wrap="square">
            <a:spAutoFit/>
          </a:bodyPr>
          <a:lstStyle/>
          <a:p>
            <a:pPr lvl="0" algn="just"/>
            <a:r>
              <a:rPr lang="ja-JP" altLang="ja-JP" sz="1200" kern="100">
                <a:effectLst/>
                <a:latin typeface="游明朝" panose="02020400000000000000" pitchFamily="18" charset="-128"/>
                <a:ea typeface="游明朝" panose="02020400000000000000" pitchFamily="18" charset="-128"/>
                <a:cs typeface="Times New Roman" panose="02020603050405020304" pitchFamily="18" charset="0"/>
              </a:rPr>
              <a:t>取材無し（例：取材はカメラマンのみ・プレスリリースのみ取材無し等）の場合　</a:t>
            </a:r>
            <a:r>
              <a:rPr lang="en-US" altLang="ja-JP" sz="1200" kern="10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200" kern="100">
              <a:effectLst/>
              <a:latin typeface="游明朝" panose="02020400000000000000" pitchFamily="18" charset="-128"/>
              <a:ea typeface="游明朝" panose="02020400000000000000" pitchFamily="18" charset="-128"/>
              <a:cs typeface="Times New Roman" panose="02020603050405020304" pitchFamily="18" charset="0"/>
            </a:endParaRPr>
          </a:p>
          <a:p>
            <a:pPr marL="266700" indent="133350" algn="just">
              <a:buNone/>
            </a:pPr>
            <a:r>
              <a:rPr lang="ja-JP" altLang="ja-JP" sz="1200" kern="100">
                <a:effectLst/>
                <a:latin typeface="游明朝" panose="02020400000000000000" pitchFamily="18" charset="-128"/>
                <a:ea typeface="游明朝" panose="02020400000000000000" pitchFamily="18" charset="-128"/>
                <a:cs typeface="Times New Roman" panose="02020603050405020304" pitchFamily="18" charset="0"/>
              </a:rPr>
              <a:t>（電話対応記録など）</a:t>
            </a:r>
          </a:p>
          <a:p>
            <a:pPr marL="266700" indent="266700" algn="just">
              <a:buNone/>
            </a:pPr>
            <a:r>
              <a:rPr lang="ja-JP" altLang="en-US" sz="1200" kern="100">
                <a:effectLst/>
                <a:latin typeface="游明朝" panose="02020400000000000000" pitchFamily="18" charset="-128"/>
                <a:ea typeface="游明朝" panose="02020400000000000000" pitchFamily="18" charset="-128"/>
                <a:cs typeface="Times New Roman" panose="02020603050405020304" pitchFamily="18" charset="0"/>
              </a:rPr>
              <a:t>〇</a:t>
            </a:r>
            <a:r>
              <a:rPr lang="ja-JP" altLang="ja-JP" sz="1200" kern="100">
                <a:effectLst/>
                <a:latin typeface="游明朝" panose="02020400000000000000" pitchFamily="18" charset="-128"/>
                <a:ea typeface="游明朝" panose="02020400000000000000" pitchFamily="18" charset="-128"/>
                <a:cs typeface="Times New Roman" panose="02020603050405020304" pitchFamily="18" charset="0"/>
              </a:rPr>
              <a:t>月</a:t>
            </a:r>
            <a:r>
              <a:rPr lang="ja-JP" altLang="en-US" sz="1200" kern="100">
                <a:effectLst/>
                <a:latin typeface="游明朝" panose="02020400000000000000" pitchFamily="18" charset="-128"/>
                <a:ea typeface="游明朝" panose="02020400000000000000" pitchFamily="18" charset="-128"/>
                <a:cs typeface="Times New Roman" panose="02020603050405020304" pitchFamily="18" charset="0"/>
              </a:rPr>
              <a:t>〇</a:t>
            </a:r>
            <a:r>
              <a:rPr lang="ja-JP" altLang="ja-JP" sz="1200" kern="100">
                <a:effectLst/>
                <a:latin typeface="游明朝" panose="02020400000000000000" pitchFamily="18" charset="-128"/>
                <a:ea typeface="游明朝" panose="02020400000000000000" pitchFamily="18" charset="-128"/>
                <a:cs typeface="Times New Roman" panose="02020603050405020304" pitchFamily="18" charset="0"/>
              </a:rPr>
              <a:t>日に情報提供された（プレスリリース・メール・電話等に</a:t>
            </a:r>
            <a:endParaRPr lang="en-US" altLang="ja-JP" sz="1200" kern="100">
              <a:effectLst/>
              <a:latin typeface="游明朝" panose="02020400000000000000" pitchFamily="18" charset="-128"/>
              <a:ea typeface="游明朝" panose="02020400000000000000" pitchFamily="18" charset="-128"/>
              <a:cs typeface="Times New Roman" panose="02020603050405020304" pitchFamily="18" charset="0"/>
            </a:endParaRPr>
          </a:p>
          <a:p>
            <a:pPr marL="266700" indent="266700" algn="just">
              <a:buNone/>
            </a:pPr>
            <a:r>
              <a:rPr lang="ja-JP" altLang="ja-JP" sz="1200" kern="100">
                <a:effectLst/>
                <a:latin typeface="游明朝" panose="02020400000000000000" pitchFamily="18" charset="-128"/>
                <a:ea typeface="游明朝" panose="02020400000000000000" pitchFamily="18" charset="-128"/>
                <a:cs typeface="Times New Roman" panose="02020603050405020304" pitchFamily="18" charset="0"/>
              </a:rPr>
              <a:t>よる）事業の趣旨を理解し、記事掲載・放送していただける旨を、</a:t>
            </a:r>
            <a:endParaRPr lang="en-US" altLang="ja-JP" sz="1200" kern="100">
              <a:effectLst/>
              <a:latin typeface="游明朝" panose="02020400000000000000" pitchFamily="18" charset="-128"/>
              <a:ea typeface="游明朝" panose="02020400000000000000" pitchFamily="18" charset="-128"/>
              <a:cs typeface="Times New Roman" panose="02020603050405020304" pitchFamily="18" charset="0"/>
            </a:endParaRPr>
          </a:p>
          <a:p>
            <a:pPr marL="266700" indent="266700" algn="just">
              <a:buNone/>
            </a:pPr>
            <a:r>
              <a:rPr lang="ja-JP" altLang="en-US" sz="1200" kern="100">
                <a:effectLst/>
                <a:latin typeface="游明朝" panose="02020400000000000000" pitchFamily="18" charset="-128"/>
                <a:ea typeface="游明朝" panose="02020400000000000000" pitchFamily="18" charset="-128"/>
                <a:cs typeface="Times New Roman" panose="02020603050405020304" pitchFamily="18" charset="0"/>
              </a:rPr>
              <a:t>〇</a:t>
            </a:r>
            <a:r>
              <a:rPr lang="ja-JP" altLang="ja-JP" sz="1200" kern="100">
                <a:effectLst/>
                <a:latin typeface="游明朝" panose="02020400000000000000" pitchFamily="18" charset="-128"/>
                <a:ea typeface="游明朝" panose="02020400000000000000" pitchFamily="18" charset="-128"/>
                <a:cs typeface="Times New Roman" panose="02020603050405020304" pitchFamily="18" charset="0"/>
              </a:rPr>
              <a:t>月</a:t>
            </a:r>
            <a:r>
              <a:rPr lang="ja-JP" altLang="en-US" sz="1200" kern="100">
                <a:effectLst/>
                <a:latin typeface="游明朝" panose="02020400000000000000" pitchFamily="18" charset="-128"/>
                <a:ea typeface="游明朝" panose="02020400000000000000" pitchFamily="18" charset="-128"/>
                <a:cs typeface="Times New Roman" panose="02020603050405020304" pitchFamily="18" charset="0"/>
              </a:rPr>
              <a:t>〇</a:t>
            </a:r>
            <a:r>
              <a:rPr lang="ja-JP" altLang="ja-JP" sz="1200" kern="100">
                <a:effectLst/>
                <a:latin typeface="游明朝" panose="02020400000000000000" pitchFamily="18" charset="-128"/>
                <a:ea typeface="游明朝" panose="02020400000000000000" pitchFamily="18" charset="-128"/>
                <a:cs typeface="Times New Roman" panose="02020603050405020304" pitchFamily="18" charset="0"/>
              </a:rPr>
              <a:t>日に電話にて確認しました。　　　　　　</a:t>
            </a:r>
          </a:p>
          <a:p>
            <a:pPr marL="266700" algn="just">
              <a:buNone/>
            </a:pPr>
            <a:r>
              <a:rPr lang="en-US" altLang="ja-JP" sz="1200" kern="10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200" kern="100">
              <a:effectLst/>
              <a:latin typeface="游明朝" panose="02020400000000000000" pitchFamily="18" charset="-128"/>
              <a:ea typeface="游明朝" panose="02020400000000000000" pitchFamily="18" charset="-128"/>
              <a:cs typeface="Times New Roman" panose="02020603050405020304" pitchFamily="18" charset="0"/>
            </a:endParaRPr>
          </a:p>
          <a:p>
            <a:pPr marL="266700" algn="just">
              <a:buNone/>
            </a:pPr>
            <a:r>
              <a:rPr lang="zh-CN" altLang="ja-JP" sz="1200" kern="100">
                <a:effectLst/>
                <a:latin typeface="游明朝" panose="02020400000000000000" pitchFamily="18" charset="-128"/>
                <a:ea typeface="游明朝" panose="02020400000000000000" pitchFamily="18" charset="-128"/>
                <a:cs typeface="Times New Roman" panose="02020603050405020304" pitchFamily="18" charset="0"/>
              </a:rPr>
              <a:t>先方：会社名　　　　　　　　　　　名前：</a:t>
            </a:r>
            <a:endParaRPr lang="ja-JP" altLang="ja-JP" sz="1200" kern="100">
              <a:effectLst/>
              <a:latin typeface="游明朝" panose="02020400000000000000" pitchFamily="18" charset="-128"/>
              <a:ea typeface="游明朝" panose="02020400000000000000" pitchFamily="18" charset="-128"/>
              <a:cs typeface="Times New Roman" panose="02020603050405020304" pitchFamily="18" charset="0"/>
            </a:endParaRPr>
          </a:p>
          <a:p>
            <a:pPr marL="266700" algn="just">
              <a:buNone/>
            </a:pPr>
            <a:r>
              <a:rPr lang="en-US" altLang="ja-JP" sz="1200" kern="100">
                <a:effectLst/>
                <a:latin typeface="游明朝" panose="02020400000000000000" pitchFamily="18" charset="-128"/>
                <a:ea typeface="游明朝" panose="02020400000000000000" pitchFamily="18" charset="-128"/>
                <a:cs typeface="Times New Roman" panose="02020603050405020304" pitchFamily="18" charset="0"/>
              </a:rPr>
              <a:t> </a:t>
            </a:r>
            <a:r>
              <a:rPr lang="zh-CN" altLang="ja-JP" sz="1200" kern="100">
                <a:effectLst/>
                <a:latin typeface="游明朝" panose="02020400000000000000" pitchFamily="18" charset="-128"/>
                <a:ea typeface="游明朝" panose="02020400000000000000" pitchFamily="18" charset="-128"/>
                <a:cs typeface="Times New Roman" panose="02020603050405020304" pitchFamily="18" charset="0"/>
              </a:rPr>
              <a:t>当方：所属：　　　　　　　　　　　役職：　　　　　　　　　</a:t>
            </a:r>
            <a:endParaRPr lang="ja-JP" altLang="ja-JP" sz="1200" kern="100">
              <a:effectLst/>
              <a:latin typeface="游明朝" panose="02020400000000000000" pitchFamily="18" charset="-128"/>
              <a:ea typeface="游明朝" panose="02020400000000000000" pitchFamily="18" charset="-128"/>
              <a:cs typeface="Times New Roman" panose="02020603050405020304" pitchFamily="18" charset="0"/>
            </a:endParaRPr>
          </a:p>
          <a:p>
            <a:pPr marL="266700" algn="just">
              <a:buNone/>
            </a:pPr>
            <a:r>
              <a:rPr lang="zh-CN" altLang="ja-JP" sz="1200" kern="100">
                <a:effectLst/>
                <a:latin typeface="游明朝" panose="02020400000000000000" pitchFamily="18" charset="-128"/>
                <a:ea typeface="游明朝" panose="02020400000000000000" pitchFamily="18" charset="-128"/>
                <a:cs typeface="Times New Roman" panose="02020603050405020304" pitchFamily="18" charset="0"/>
              </a:rPr>
              <a:t>　　　</a:t>
            </a:r>
            <a:r>
              <a:rPr lang="ja-JP" altLang="ja-JP" sz="1200" kern="100">
                <a:effectLst/>
                <a:latin typeface="游明朝" panose="02020400000000000000" pitchFamily="18" charset="-128"/>
                <a:ea typeface="游明朝" panose="02020400000000000000" pitchFamily="18" charset="-128"/>
                <a:cs typeface="Times New Roman" panose="02020603050405020304" pitchFamily="18" charset="0"/>
              </a:rPr>
              <a:t>名前：</a:t>
            </a:r>
          </a:p>
          <a:p>
            <a:pPr marL="266700" algn="just">
              <a:buNone/>
            </a:pPr>
            <a:r>
              <a:rPr lang="en-US" altLang="ja-JP" sz="1200" kern="100">
                <a:effectLst/>
                <a:latin typeface="游明朝" panose="02020400000000000000" pitchFamily="18" charset="-128"/>
                <a:ea typeface="游明朝" panose="02020400000000000000" pitchFamily="18" charset="-128"/>
                <a:cs typeface="Times New Roman" panose="02020603050405020304" pitchFamily="18" charset="0"/>
              </a:rPr>
              <a:t> </a:t>
            </a:r>
            <a:r>
              <a:rPr lang="ja-JP" altLang="ja-JP" sz="1200" kern="100">
                <a:effectLst/>
                <a:latin typeface="游明朝" panose="02020400000000000000" pitchFamily="18" charset="-128"/>
                <a:ea typeface="游明朝" panose="02020400000000000000" pitchFamily="18" charset="-128"/>
                <a:cs typeface="Times New Roman" panose="02020603050405020304" pitchFamily="18" charset="0"/>
              </a:rPr>
              <a:t>（上記の応対がわかるメールのやり取りのコピーでも可）</a:t>
            </a:r>
          </a:p>
        </p:txBody>
      </p:sp>
      <p:sp>
        <p:nvSpPr>
          <p:cNvPr id="11" name="テキスト ボックス 10">
            <a:extLst>
              <a:ext uri="{FF2B5EF4-FFF2-40B4-BE49-F238E27FC236}">
                <a16:creationId xmlns:a16="http://schemas.microsoft.com/office/drawing/2014/main" id="{B210B7E8-6BD9-BC62-A3C7-134C10E9707E}"/>
              </a:ext>
            </a:extLst>
          </p:cNvPr>
          <p:cNvSpPr txBox="1"/>
          <p:nvPr/>
        </p:nvSpPr>
        <p:spPr>
          <a:xfrm>
            <a:off x="196731" y="4189096"/>
            <a:ext cx="5753980" cy="2538049"/>
          </a:xfrm>
          <a:prstGeom prst="rect">
            <a:avLst/>
          </a:prstGeom>
          <a:noFill/>
          <a:ln w="19050">
            <a:solidFill>
              <a:srgbClr val="FF0000"/>
            </a:solidFill>
          </a:ln>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1" lang="ja-JP" altLang="en-US" sz="2000" b="1" i="0" u="none" strike="noStrike" kern="1200" cap="none" spc="0" normalizeH="0" baseline="0" noProof="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p:txBody>
      </p:sp>
      <p:sp>
        <p:nvSpPr>
          <p:cNvPr id="13" name="矢印: 下 23">
            <a:extLst>
              <a:ext uri="{FF2B5EF4-FFF2-40B4-BE49-F238E27FC236}">
                <a16:creationId xmlns:a16="http://schemas.microsoft.com/office/drawing/2014/main" id="{A6920451-3472-2066-8635-18FC291474BD}"/>
              </a:ext>
            </a:extLst>
          </p:cNvPr>
          <p:cNvSpPr/>
          <p:nvPr/>
        </p:nvSpPr>
        <p:spPr>
          <a:xfrm rot="2760000">
            <a:off x="5914100" y="3699125"/>
            <a:ext cx="355318" cy="68440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8236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15">
            <a:extLst>
              <a:ext uri="{FF2B5EF4-FFF2-40B4-BE49-F238E27FC236}">
                <a16:creationId xmlns:a16="http://schemas.microsoft.com/office/drawing/2014/main" id="{90AD4251-3934-2054-B32C-F9C9EBACCF4D}"/>
              </a:ext>
            </a:extLst>
          </p:cNvPr>
          <p:cNvSpPr txBox="1">
            <a:spLocks noChangeArrowheads="1"/>
          </p:cNvSpPr>
          <p:nvPr/>
        </p:nvSpPr>
        <p:spPr bwMode="auto">
          <a:xfrm>
            <a:off x="175097"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６．対象となる事業と対象経費について</a:t>
            </a:r>
            <a:endPar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endParaRPr>
          </a:p>
        </p:txBody>
      </p:sp>
      <p:cxnSp>
        <p:nvCxnSpPr>
          <p:cNvPr id="48" name="直線コネクタ 47">
            <a:extLst>
              <a:ext uri="{FF2B5EF4-FFF2-40B4-BE49-F238E27FC236}">
                <a16:creationId xmlns:a16="http://schemas.microsoft.com/office/drawing/2014/main" id="{50BAF182-62C5-9B6E-6D54-638FB8D2A7EF}"/>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7A676C11-21FF-09A5-567B-0204778E2F1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graphicFrame>
        <p:nvGraphicFramePr>
          <p:cNvPr id="3" name="表 2">
            <a:extLst>
              <a:ext uri="{FF2B5EF4-FFF2-40B4-BE49-F238E27FC236}">
                <a16:creationId xmlns:a16="http://schemas.microsoft.com/office/drawing/2014/main" id="{9CD8A519-1C82-6631-8C9D-63F41BF65E5C}"/>
              </a:ext>
            </a:extLst>
          </p:cNvPr>
          <p:cNvGraphicFramePr>
            <a:graphicFrameLocks noGrp="1"/>
          </p:cNvGraphicFramePr>
          <p:nvPr>
            <p:extLst>
              <p:ext uri="{D42A27DB-BD31-4B8C-83A1-F6EECF244321}">
                <p14:modId xmlns:p14="http://schemas.microsoft.com/office/powerpoint/2010/main" val="199895417"/>
              </p:ext>
            </p:extLst>
          </p:nvPr>
        </p:nvGraphicFramePr>
        <p:xfrm>
          <a:off x="381000" y="1220289"/>
          <a:ext cx="11430000" cy="5364733"/>
        </p:xfrm>
        <a:graphic>
          <a:graphicData uri="http://schemas.openxmlformats.org/drawingml/2006/table">
            <a:tbl>
              <a:tblPr firstRow="1" bandRow="1">
                <a:tableStyleId>{5C22544A-7EE6-4342-B048-85BDC9FD1C3A}</a:tableStyleId>
              </a:tblPr>
              <a:tblGrid>
                <a:gridCol w="1581611">
                  <a:extLst>
                    <a:ext uri="{9D8B030D-6E8A-4147-A177-3AD203B41FA5}">
                      <a16:colId xmlns:a16="http://schemas.microsoft.com/office/drawing/2014/main" val="383660289"/>
                    </a:ext>
                  </a:extLst>
                </a:gridCol>
                <a:gridCol w="5331324">
                  <a:extLst>
                    <a:ext uri="{9D8B030D-6E8A-4147-A177-3AD203B41FA5}">
                      <a16:colId xmlns:a16="http://schemas.microsoft.com/office/drawing/2014/main" val="2336214919"/>
                    </a:ext>
                  </a:extLst>
                </a:gridCol>
                <a:gridCol w="4517065">
                  <a:extLst>
                    <a:ext uri="{9D8B030D-6E8A-4147-A177-3AD203B41FA5}">
                      <a16:colId xmlns:a16="http://schemas.microsoft.com/office/drawing/2014/main" val="3637639650"/>
                    </a:ext>
                  </a:extLst>
                </a:gridCol>
              </a:tblGrid>
              <a:tr h="279454">
                <a:tc>
                  <a:txBody>
                    <a:bodyPr/>
                    <a:lstStyle/>
                    <a:p>
                      <a:pPr algn="ctr"/>
                      <a:r>
                        <a:rPr kumimoji="1" lang="ja-JP" altLang="en-US" sz="1400"/>
                        <a:t>項目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a:r>
                        <a:rPr kumimoji="1" lang="ja-JP" altLang="en-US" sz="1400"/>
                        <a:t>対象事業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a:r>
                        <a:rPr kumimoji="1" lang="ja-JP" altLang="en-US" sz="1400" dirty="0"/>
                        <a:t>対象</a:t>
                      </a:r>
                      <a:r>
                        <a:rPr kumimoji="1" lang="ja-JP" altLang="en-US" sz="1400" dirty="0">
                          <a:solidFill>
                            <a:schemeClr val="bg1"/>
                          </a:solidFill>
                        </a:rPr>
                        <a:t>経費例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3566902272"/>
                  </a:ext>
                </a:extLst>
              </a:tr>
              <a:tr h="670690">
                <a:tc>
                  <a:txBody>
                    <a:bodyPr/>
                    <a:lstStyle/>
                    <a:p>
                      <a:r>
                        <a:rPr kumimoji="1" lang="ja-JP" altLang="en-US" sz="1400"/>
                        <a:t>調査分析</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dirty="0">
                          <a:solidFill>
                            <a:schemeClr val="dk1"/>
                          </a:solidFill>
                          <a:effectLst/>
                          <a:latin typeface="+mn-lt"/>
                          <a:ea typeface="+mn-ea"/>
                          <a:cs typeface="+mn-cs"/>
                        </a:rPr>
                        <a:t>・人流データ収集・分析</a:t>
                      </a:r>
                      <a:endParaRPr kumimoji="1" lang="en-US" altLang="ja-JP" sz="14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dirty="0">
                          <a:solidFill>
                            <a:schemeClr val="dk1"/>
                          </a:solidFill>
                          <a:effectLst/>
                          <a:latin typeface="+mn-lt"/>
                          <a:ea typeface="+mn-ea"/>
                          <a:cs typeface="+mn-cs"/>
                        </a:rPr>
                        <a:t>・混雑や渋滞状況の調査</a:t>
                      </a:r>
                      <a:endParaRPr kumimoji="1" lang="en-US" altLang="ja-JP" sz="14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dirty="0">
                          <a:solidFill>
                            <a:schemeClr val="dk1"/>
                          </a:solidFill>
                          <a:effectLst/>
                          <a:latin typeface="+mn-lt"/>
                          <a:ea typeface="+mn-ea"/>
                          <a:cs typeface="+mn-cs"/>
                        </a:rPr>
                        <a:t>・持続可能な観光に関する住民調査</a:t>
                      </a:r>
                      <a:endParaRPr kumimoji="1" lang="ja-JP" altLang="ja-JP" sz="14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dk1"/>
                          </a:solidFill>
                          <a:effectLst/>
                          <a:latin typeface="+mn-lt"/>
                          <a:ea typeface="+mn-ea"/>
                          <a:cs typeface="+mn-cs"/>
                        </a:rPr>
                        <a:t>・</a:t>
                      </a:r>
                      <a:r>
                        <a:rPr kumimoji="1" lang="ja-JP" altLang="ja-JP" sz="1400" kern="1200">
                          <a:solidFill>
                            <a:schemeClr val="dk1"/>
                          </a:solidFill>
                          <a:effectLst/>
                          <a:latin typeface="+mn-lt"/>
                          <a:ea typeface="+mn-ea"/>
                          <a:cs typeface="+mn-cs"/>
                        </a:rPr>
                        <a:t>調査</a:t>
                      </a:r>
                      <a:r>
                        <a:rPr kumimoji="1" lang="ja-JP" altLang="en-US" sz="1400" kern="1200">
                          <a:solidFill>
                            <a:schemeClr val="dk1"/>
                          </a:solidFill>
                          <a:effectLst/>
                          <a:latin typeface="+mn-lt"/>
                          <a:ea typeface="+mn-ea"/>
                          <a:cs typeface="+mn-cs"/>
                        </a:rPr>
                        <a:t>・</a:t>
                      </a:r>
                      <a:r>
                        <a:rPr kumimoji="1" lang="ja-JP" altLang="ja-JP" sz="1400" kern="1200">
                          <a:solidFill>
                            <a:schemeClr val="dk1"/>
                          </a:solidFill>
                          <a:effectLst/>
                          <a:latin typeface="+mn-lt"/>
                          <a:ea typeface="+mn-ea"/>
                          <a:cs typeface="+mn-cs"/>
                        </a:rPr>
                        <a:t>分析費</a:t>
                      </a:r>
                      <a:r>
                        <a:rPr kumimoji="1" lang="ja-JP" altLang="en-US" sz="1400" kern="1200">
                          <a:solidFill>
                            <a:schemeClr val="dk1"/>
                          </a:solidFill>
                          <a:effectLst/>
                          <a:latin typeface="+mn-lt"/>
                          <a:ea typeface="+mn-ea"/>
                          <a:cs typeface="+mn-cs"/>
                        </a:rPr>
                        <a:t>　・講師派遣経費</a:t>
                      </a:r>
                      <a:endParaRPr kumimoji="1" lang="en-US" altLang="ja-JP" sz="1400" kern="120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dk1"/>
                          </a:solidFill>
                          <a:effectLst/>
                          <a:latin typeface="+mn-lt"/>
                          <a:ea typeface="+mn-ea"/>
                          <a:cs typeface="+mn-cs"/>
                        </a:rPr>
                        <a:t>・セミナー、研修会開催経費</a:t>
                      </a:r>
                      <a:endParaRPr kumimoji="1" lang="ja-JP" altLang="ja-JP" sz="1400" kern="120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7720105"/>
                  </a:ext>
                </a:extLst>
              </a:tr>
              <a:tr h="1204112">
                <a:tc>
                  <a:txBody>
                    <a:bodyPr/>
                    <a:lstStyle/>
                    <a:p>
                      <a:r>
                        <a:rPr kumimoji="1" lang="ja-JP" altLang="en-US" sz="1400"/>
                        <a:t>受入環境整備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hangingPunct="1"/>
                      <a:r>
                        <a:rPr kumimoji="1" lang="ja-JP" altLang="en-US" sz="1400" kern="1200" dirty="0">
                          <a:solidFill>
                            <a:schemeClr val="dk1"/>
                          </a:solidFill>
                          <a:effectLst/>
                          <a:latin typeface="+mn-lt"/>
                          <a:ea typeface="+mn-ea"/>
                          <a:cs typeface="+mn-cs"/>
                        </a:rPr>
                        <a:t>・手ぶら観光の実証</a:t>
                      </a:r>
                      <a:endParaRPr kumimoji="1" lang="en-US" altLang="ja-JP" sz="1400" kern="1200" dirty="0">
                        <a:solidFill>
                          <a:schemeClr val="dk1"/>
                        </a:solidFill>
                        <a:effectLst/>
                        <a:latin typeface="+mn-lt"/>
                        <a:ea typeface="+mn-ea"/>
                        <a:cs typeface="+mn-cs"/>
                      </a:endParaRPr>
                    </a:p>
                    <a:p>
                      <a:pPr hangingPunct="1"/>
                      <a:r>
                        <a:rPr kumimoji="1" lang="ja-JP" altLang="en-US" sz="1400" kern="1200" dirty="0">
                          <a:solidFill>
                            <a:schemeClr val="dk1"/>
                          </a:solidFill>
                          <a:effectLst/>
                          <a:latin typeface="+mn-lt"/>
                          <a:ea typeface="+mn-ea"/>
                          <a:cs typeface="+mn-cs"/>
                        </a:rPr>
                        <a:t>（荷物預かり、配送　観光地（宿泊地）～駅・空港等）</a:t>
                      </a:r>
                      <a:endParaRPr kumimoji="1" lang="en-US" altLang="ja-JP" sz="1400" kern="1200" dirty="0">
                        <a:solidFill>
                          <a:schemeClr val="dk1"/>
                        </a:solidFill>
                        <a:effectLst/>
                        <a:latin typeface="+mn-lt"/>
                        <a:ea typeface="+mn-ea"/>
                        <a:cs typeface="+mn-cs"/>
                      </a:endParaRPr>
                    </a:p>
                    <a:p>
                      <a:pPr hangingPunct="1"/>
                      <a:r>
                        <a:rPr kumimoji="1" lang="ja-JP" altLang="en-US" sz="1400" kern="1200" dirty="0">
                          <a:solidFill>
                            <a:schemeClr val="dk1"/>
                          </a:solidFill>
                          <a:effectLst/>
                          <a:latin typeface="+mn-lt"/>
                          <a:ea typeface="+mn-ea"/>
                          <a:cs typeface="+mn-cs"/>
                        </a:rPr>
                        <a:t>・観光地における駐車場混雑緩和策</a:t>
                      </a:r>
                      <a:endParaRPr kumimoji="1" lang="en-US" altLang="ja-JP" sz="1400" kern="1200" dirty="0">
                        <a:solidFill>
                          <a:schemeClr val="dk1"/>
                        </a:solidFill>
                        <a:effectLst/>
                        <a:latin typeface="+mn-lt"/>
                        <a:ea typeface="+mn-ea"/>
                        <a:cs typeface="+mn-cs"/>
                      </a:endParaRPr>
                    </a:p>
                    <a:p>
                      <a:pPr hangingPunct="1"/>
                      <a:r>
                        <a:rPr kumimoji="1" lang="ja-JP" altLang="en-US" sz="1400" kern="1200" dirty="0">
                          <a:solidFill>
                            <a:schemeClr val="dk1"/>
                          </a:solidFill>
                          <a:effectLst/>
                          <a:latin typeface="+mn-lt"/>
                          <a:ea typeface="+mn-ea"/>
                          <a:cs typeface="+mn-cs"/>
                        </a:rPr>
                        <a:t>・</a:t>
                      </a:r>
                      <a:r>
                        <a:rPr kumimoji="1" lang="en-US" altLang="ja-JP" sz="1400" kern="1200" dirty="0">
                          <a:solidFill>
                            <a:schemeClr val="dk1"/>
                          </a:solidFill>
                          <a:effectLst/>
                          <a:latin typeface="+mn-lt"/>
                          <a:ea typeface="+mn-ea"/>
                          <a:cs typeface="+mn-cs"/>
                        </a:rPr>
                        <a:t>IT</a:t>
                      </a:r>
                      <a:r>
                        <a:rPr kumimoji="1" lang="ja-JP" altLang="en-US" sz="1400" kern="1200" dirty="0">
                          <a:solidFill>
                            <a:schemeClr val="dk1"/>
                          </a:solidFill>
                          <a:effectLst/>
                          <a:latin typeface="+mn-lt"/>
                          <a:ea typeface="+mn-ea"/>
                          <a:cs typeface="+mn-cs"/>
                        </a:rPr>
                        <a:t>技術を活用した予約システム構築</a:t>
                      </a:r>
                      <a:endParaRPr kumimoji="1" lang="en-US" altLang="ja-JP" sz="1400" kern="1200" dirty="0">
                        <a:solidFill>
                          <a:schemeClr val="dk1"/>
                        </a:solidFill>
                        <a:effectLst/>
                        <a:latin typeface="+mn-lt"/>
                        <a:ea typeface="+mn-ea"/>
                        <a:cs typeface="+mn-cs"/>
                      </a:endParaRPr>
                    </a:p>
                    <a:p>
                      <a:pPr hangingPunct="1"/>
                      <a:r>
                        <a:rPr kumimoji="1" lang="ja-JP" altLang="en-US" sz="1400" kern="1200" dirty="0">
                          <a:solidFill>
                            <a:schemeClr val="dk1"/>
                          </a:solidFill>
                          <a:effectLst/>
                          <a:latin typeface="+mn-lt"/>
                          <a:ea typeface="+mn-ea"/>
                          <a:cs typeface="+mn-cs"/>
                        </a:rPr>
                        <a:t>・スマートゴミ箱設置</a:t>
                      </a:r>
                      <a:endParaRPr kumimoji="1" lang="en-US" altLang="ja-JP" sz="14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・配送スキームに係る経費</a:t>
                      </a:r>
                      <a:endParaRPr kumimoji="1" lang="en-US" altLang="ja-JP" sz="1400" dirty="0"/>
                    </a:p>
                    <a:p>
                      <a:r>
                        <a:rPr kumimoji="1" lang="ja-JP" altLang="en-US" sz="1400" dirty="0"/>
                        <a:t>・駐車場整備に係る経費</a:t>
                      </a:r>
                      <a:endParaRPr kumimoji="1" lang="en-US" altLang="ja-JP" sz="1400" dirty="0"/>
                    </a:p>
                    <a:p>
                      <a:r>
                        <a:rPr kumimoji="1" lang="ja-JP" altLang="en-US" sz="1400" dirty="0"/>
                        <a:t>・システム構築、導入に係る経費</a:t>
                      </a:r>
                      <a:endParaRPr kumimoji="1" lang="en-US" altLang="ja-JP" sz="1400" dirty="0"/>
                    </a:p>
                    <a:p>
                      <a:r>
                        <a:rPr kumimoji="1" lang="ja-JP" altLang="en-US" sz="1400" dirty="0"/>
                        <a:t>・什器備品のリース、レンタル</a:t>
                      </a:r>
                      <a:endParaRPr kumimoji="1" lang="en-US" altLang="ja-JP" sz="1400" dirty="0"/>
                    </a:p>
                    <a:p>
                      <a:r>
                        <a:rPr kumimoji="1" lang="ja-JP" altLang="en-US" sz="1400" dirty="0"/>
                        <a:t>・実証事業の検証（報告書作成）</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6445408"/>
                  </a:ext>
                </a:extLst>
              </a:tr>
              <a:tr h="852733">
                <a:tc>
                  <a:txBody>
                    <a:bodyPr/>
                    <a:lstStyle/>
                    <a:p>
                      <a:r>
                        <a:rPr kumimoji="1" lang="ja-JP" altLang="en-US" sz="1400" kern="1200">
                          <a:solidFill>
                            <a:schemeClr val="dk1"/>
                          </a:solidFill>
                          <a:effectLst/>
                          <a:latin typeface="+mn-lt"/>
                          <a:ea typeface="+mn-ea"/>
                          <a:cs typeface="+mn-cs"/>
                        </a:rPr>
                        <a:t>観光需要</a:t>
                      </a:r>
                      <a:r>
                        <a:rPr kumimoji="1" lang="ja-JP" altLang="ja-JP" sz="1400" kern="1200">
                          <a:solidFill>
                            <a:schemeClr val="dk1"/>
                          </a:solidFill>
                          <a:effectLst/>
                          <a:latin typeface="+mn-lt"/>
                          <a:ea typeface="+mn-ea"/>
                          <a:cs typeface="+mn-cs"/>
                        </a:rPr>
                        <a:t>の</a:t>
                      </a:r>
                      <a:r>
                        <a:rPr kumimoji="1" lang="ja-JP" altLang="en-US" sz="1400" kern="1200">
                          <a:solidFill>
                            <a:schemeClr val="dk1"/>
                          </a:solidFill>
                          <a:effectLst/>
                          <a:latin typeface="+mn-lt"/>
                          <a:ea typeface="+mn-ea"/>
                          <a:cs typeface="+mn-cs"/>
                        </a:rPr>
                        <a:t>適切な管理</a:t>
                      </a:r>
                      <a:endParaRPr kumimoji="1" lang="ja-JP" altLang="en-US" sz="14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dk1"/>
                          </a:solidFill>
                          <a:effectLst/>
                          <a:latin typeface="+mn-lt"/>
                          <a:ea typeface="+mn-ea"/>
                          <a:cs typeface="+mn-cs"/>
                        </a:rPr>
                        <a:t>・繁忙期における他地域からの運転手調達、確保</a:t>
                      </a:r>
                      <a:endParaRPr kumimoji="1" lang="en-US" altLang="ja-JP" sz="1400" kern="120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dk1"/>
                          </a:solidFill>
                          <a:effectLst/>
                          <a:latin typeface="+mn-lt"/>
                          <a:ea typeface="+mn-ea"/>
                          <a:cs typeface="+mn-cs"/>
                        </a:rPr>
                        <a:t>（バス、タクシー等）</a:t>
                      </a:r>
                      <a:endParaRPr kumimoji="1" lang="en-US" altLang="ja-JP" sz="1400" kern="120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dk1"/>
                          </a:solidFill>
                          <a:effectLst/>
                          <a:latin typeface="+mn-lt"/>
                          <a:ea typeface="+mn-ea"/>
                          <a:cs typeface="+mn-cs"/>
                        </a:rPr>
                        <a:t>・観光地における飲食店混雑緩和策</a:t>
                      </a:r>
                      <a:endParaRPr kumimoji="1" lang="en-US" altLang="ja-JP" sz="1400" kern="120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dk1"/>
                          </a:solidFill>
                          <a:effectLst/>
                          <a:latin typeface="+mn-lt"/>
                          <a:ea typeface="+mn-ea"/>
                          <a:cs typeface="+mn-cs"/>
                        </a:rPr>
                        <a:t>（キッチンカーの派遣）</a:t>
                      </a:r>
                      <a:endParaRPr kumimoji="1" lang="ja-JP" altLang="ja-JP" sz="1400" kern="120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dirty="0">
                          <a:solidFill>
                            <a:schemeClr val="tx1"/>
                          </a:solidFill>
                          <a:effectLst/>
                          <a:latin typeface="+mn-lt"/>
                          <a:ea typeface="+mn-ea"/>
                          <a:cs typeface="+mn-cs"/>
                        </a:rPr>
                        <a:t>・運転手の派遣旅費（実費）</a:t>
                      </a:r>
                      <a:endParaRPr kumimoji="1" lang="en-US" altLang="ja-JP" sz="14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dirty="0">
                          <a:solidFill>
                            <a:schemeClr val="tx1"/>
                          </a:solidFill>
                          <a:effectLst/>
                          <a:latin typeface="+mn-lt"/>
                          <a:ea typeface="+mn-ea"/>
                          <a:cs typeface="+mn-cs"/>
                        </a:rPr>
                        <a:t>・運転手の滞在中の宿泊代（実費）</a:t>
                      </a:r>
                      <a:r>
                        <a:rPr kumimoji="1" lang="en-US" altLang="ja-JP" sz="1400" kern="1200" dirty="0">
                          <a:solidFill>
                            <a:schemeClr val="tx1"/>
                          </a:solidFill>
                          <a:effectLst/>
                          <a:latin typeface="+mn-lt"/>
                          <a:ea typeface="+mn-ea"/>
                          <a:cs typeface="+mn-cs"/>
                        </a:rPr>
                        <a:t>※</a:t>
                      </a:r>
                      <a:r>
                        <a:rPr kumimoji="1" lang="ja-JP" altLang="en-US" sz="1400" kern="1200" dirty="0">
                          <a:solidFill>
                            <a:schemeClr val="tx1"/>
                          </a:solidFill>
                          <a:effectLst/>
                          <a:latin typeface="+mn-lt"/>
                          <a:ea typeface="+mn-ea"/>
                          <a:cs typeface="+mn-cs"/>
                        </a:rPr>
                        <a:t>食糧費は除く</a:t>
                      </a:r>
                      <a:endParaRPr kumimoji="1" lang="en-US" altLang="ja-JP" sz="14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dirty="0">
                          <a:solidFill>
                            <a:schemeClr val="tx1"/>
                          </a:solidFill>
                          <a:effectLst/>
                          <a:latin typeface="+mn-lt"/>
                          <a:ea typeface="+mn-ea"/>
                          <a:cs typeface="+mn-cs"/>
                        </a:rPr>
                        <a:t>・車両航送料（フェリー代、高速代等・実費）</a:t>
                      </a:r>
                      <a:endParaRPr kumimoji="1" lang="ja-JP" altLang="ja-JP" sz="1400" kern="1200" dirty="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2294059"/>
                  </a:ext>
                </a:extLst>
              </a:tr>
              <a:tr h="716381">
                <a:tc>
                  <a:txBody>
                    <a:bodyPr/>
                    <a:lstStyle/>
                    <a:p>
                      <a:r>
                        <a:rPr kumimoji="1" lang="ja-JP" altLang="en-US" sz="1400"/>
                        <a:t>観光客の分散・平準化</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hangingPunct="1"/>
                      <a:r>
                        <a:rPr kumimoji="1" lang="ja-JP" altLang="en-US" sz="1400" kern="1200">
                          <a:solidFill>
                            <a:schemeClr val="dk1"/>
                          </a:solidFill>
                          <a:effectLst/>
                          <a:latin typeface="+mn-lt"/>
                          <a:ea typeface="+mn-ea"/>
                          <a:cs typeface="+mn-cs"/>
                        </a:rPr>
                        <a:t>・混雑状況の可視化</a:t>
                      </a:r>
                      <a:endParaRPr kumimoji="1" lang="en-US" altLang="ja-JP" sz="1400" kern="1200">
                        <a:solidFill>
                          <a:schemeClr val="dk1"/>
                        </a:solidFill>
                        <a:effectLst/>
                        <a:latin typeface="+mn-lt"/>
                        <a:ea typeface="+mn-ea"/>
                        <a:cs typeface="+mn-cs"/>
                      </a:endParaRPr>
                    </a:p>
                    <a:p>
                      <a:pPr hangingPunct="1"/>
                      <a:r>
                        <a:rPr kumimoji="1" lang="ja-JP" altLang="en-US" sz="1400" kern="1200">
                          <a:solidFill>
                            <a:schemeClr val="dk1"/>
                          </a:solidFill>
                          <a:effectLst/>
                          <a:latin typeface="+mn-lt"/>
                          <a:ea typeface="+mn-ea"/>
                          <a:cs typeface="+mn-cs"/>
                        </a:rPr>
                        <a:t>・早朝、夜間ツアーの実施</a:t>
                      </a:r>
                      <a:endParaRPr kumimoji="1" lang="en-US" altLang="ja-JP" sz="1400" kern="120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dirty="0">
                          <a:solidFill>
                            <a:schemeClr val="dk1"/>
                          </a:solidFill>
                          <a:effectLst/>
                          <a:latin typeface="+mn-lt"/>
                          <a:ea typeface="+mn-ea"/>
                          <a:cs typeface="+mn-cs"/>
                        </a:rPr>
                        <a:t>・</a:t>
                      </a:r>
                      <a:r>
                        <a:rPr kumimoji="1" lang="ja-JP" altLang="en-US" sz="1400" b="0" kern="1200" dirty="0">
                          <a:solidFill>
                            <a:schemeClr val="tx1"/>
                          </a:solidFill>
                          <a:effectLst/>
                          <a:latin typeface="+mn-lt"/>
                          <a:ea typeface="+mn-ea"/>
                          <a:cs typeface="+mn-cs"/>
                        </a:rPr>
                        <a:t>ウェブサイト制作費</a:t>
                      </a:r>
                      <a:endParaRPr kumimoji="1" lang="en-US" altLang="ja-JP" sz="14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dirty="0">
                          <a:solidFill>
                            <a:schemeClr val="dk1"/>
                          </a:solidFill>
                          <a:effectLst/>
                          <a:latin typeface="+mn-lt"/>
                          <a:ea typeface="+mn-ea"/>
                          <a:cs typeface="+mn-cs"/>
                        </a:rPr>
                        <a:t>・プログラムの造成費（コンテンツ開発）</a:t>
                      </a:r>
                      <a:endParaRPr kumimoji="1" lang="ja-JP" altLang="ja-JP" sz="14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7550050"/>
                  </a:ext>
                </a:extLst>
              </a:tr>
              <a:tr h="684737">
                <a:tc>
                  <a:txBody>
                    <a:bodyPr/>
                    <a:lstStyle/>
                    <a:p>
                      <a:r>
                        <a:rPr kumimoji="1" lang="ja-JP" altLang="en-US" sz="1400"/>
                        <a:t>マナー啓発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dk1"/>
                          </a:solidFill>
                          <a:effectLst/>
                          <a:latin typeface="+mn-lt"/>
                          <a:ea typeface="+mn-ea"/>
                          <a:cs typeface="+mn-cs"/>
                        </a:rPr>
                        <a:t>・マナー啓発ツールの作成・告知</a:t>
                      </a:r>
                      <a:endParaRPr kumimoji="1" lang="en-US" altLang="ja-JP" sz="1400" kern="120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dk1"/>
                          </a:solidFill>
                          <a:effectLst/>
                          <a:latin typeface="+mn-lt"/>
                          <a:ea typeface="+mn-ea"/>
                          <a:cs typeface="+mn-cs"/>
                        </a:rPr>
                        <a:t>（動画、チラシ、ポスター等）</a:t>
                      </a:r>
                      <a:endParaRPr kumimoji="1" lang="en-US" altLang="ja-JP" sz="1400" kern="120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dk1"/>
                          </a:solidFill>
                          <a:effectLst/>
                          <a:latin typeface="+mn-lt"/>
                          <a:ea typeface="+mn-ea"/>
                          <a:cs typeface="+mn-cs"/>
                        </a:rPr>
                        <a:t>・危険個所の告知（マップ、ステッカー等）</a:t>
                      </a:r>
                      <a:endParaRPr kumimoji="1" lang="ja-JP" altLang="ja-JP" sz="1400" kern="120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dk1"/>
                          </a:solidFill>
                          <a:effectLst/>
                          <a:latin typeface="+mn-lt"/>
                          <a:ea typeface="+mn-ea"/>
                          <a:cs typeface="+mn-cs"/>
                        </a:rPr>
                        <a:t>・看板、ポスター等</a:t>
                      </a:r>
                      <a:r>
                        <a:rPr kumimoji="1" lang="en-US" altLang="ja-JP" sz="1400" kern="1200">
                          <a:solidFill>
                            <a:schemeClr val="dk1"/>
                          </a:solidFill>
                          <a:effectLst/>
                          <a:latin typeface="+mn-lt"/>
                          <a:ea typeface="+mn-ea"/>
                          <a:cs typeface="+mn-cs"/>
                        </a:rPr>
                        <a:t>POP</a:t>
                      </a:r>
                      <a:r>
                        <a:rPr kumimoji="1" lang="ja-JP" altLang="en-US" sz="1400" kern="1200">
                          <a:solidFill>
                            <a:schemeClr val="dk1"/>
                          </a:solidFill>
                          <a:effectLst/>
                          <a:latin typeface="+mn-lt"/>
                          <a:ea typeface="+mn-ea"/>
                          <a:cs typeface="+mn-cs"/>
                        </a:rPr>
                        <a:t>の制作</a:t>
                      </a:r>
                      <a:endParaRPr kumimoji="1" lang="en-US" altLang="ja-JP" sz="1400" kern="120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dk1"/>
                          </a:solidFill>
                          <a:effectLst/>
                          <a:latin typeface="+mn-lt"/>
                          <a:ea typeface="+mn-ea"/>
                          <a:cs typeface="+mn-cs"/>
                        </a:rPr>
                        <a:t>（デザイン、翻訳料含む）</a:t>
                      </a:r>
                      <a:endParaRPr kumimoji="1" lang="en-US" altLang="ja-JP" sz="1400" kern="120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dk1"/>
                          </a:solidFill>
                          <a:effectLst/>
                          <a:latin typeface="+mn-lt"/>
                          <a:ea typeface="+mn-ea"/>
                          <a:cs typeface="+mn-cs"/>
                        </a:rPr>
                        <a:t>・告知のためのプロモーション（</a:t>
                      </a:r>
                      <a:r>
                        <a:rPr kumimoji="1" lang="en-US" altLang="ja-JP" sz="1400" kern="1200">
                          <a:solidFill>
                            <a:schemeClr val="dk1"/>
                          </a:solidFill>
                          <a:effectLst/>
                          <a:latin typeface="+mn-lt"/>
                          <a:ea typeface="+mn-ea"/>
                          <a:cs typeface="+mn-cs"/>
                        </a:rPr>
                        <a:t>PR</a:t>
                      </a:r>
                      <a:r>
                        <a:rPr kumimoji="1" lang="ja-JP" altLang="en-US" sz="1400" kern="1200">
                          <a:solidFill>
                            <a:schemeClr val="dk1"/>
                          </a:solidFill>
                          <a:effectLst/>
                          <a:latin typeface="+mn-lt"/>
                          <a:ea typeface="+mn-ea"/>
                          <a:cs typeface="+mn-cs"/>
                        </a:rPr>
                        <a:t>経費）</a:t>
                      </a:r>
                      <a:endParaRPr kumimoji="1" lang="ja-JP" altLang="ja-JP" sz="1400" kern="120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4121028"/>
                  </a:ext>
                </a:extLst>
              </a:tr>
              <a:tr h="6706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dk1"/>
                          </a:solidFill>
                          <a:effectLst/>
                          <a:latin typeface="+mn-lt"/>
                          <a:ea typeface="+mn-ea"/>
                          <a:cs typeface="+mn-cs"/>
                        </a:rPr>
                        <a:t>地域住民</a:t>
                      </a:r>
                      <a:endParaRPr kumimoji="1" lang="en-US" altLang="ja-JP" sz="1400" kern="120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kern="1200">
                          <a:solidFill>
                            <a:schemeClr val="dk1"/>
                          </a:solidFill>
                          <a:effectLst/>
                          <a:latin typeface="+mn-lt"/>
                          <a:ea typeface="+mn-ea"/>
                          <a:cs typeface="+mn-cs"/>
                        </a:rPr>
                        <a:t>協業事業</a:t>
                      </a:r>
                      <a:endParaRPr kumimoji="1" lang="en-US" altLang="ja-JP" sz="1400" kern="120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hangingPunct="1"/>
                      <a:r>
                        <a:rPr kumimoji="1" lang="ja-JP" altLang="en-US" sz="1400" kern="1200">
                          <a:solidFill>
                            <a:schemeClr val="dk1"/>
                          </a:solidFill>
                          <a:effectLst/>
                          <a:latin typeface="+mn-lt"/>
                          <a:ea typeface="+mn-ea"/>
                          <a:cs typeface="+mn-cs"/>
                        </a:rPr>
                        <a:t>・住民向けの観光に係る説明会、観光客・住民の交流イベント</a:t>
                      </a:r>
                      <a:endParaRPr kumimoji="1" lang="en-US" altLang="ja-JP" sz="1400" kern="1200">
                        <a:solidFill>
                          <a:schemeClr val="dk1"/>
                        </a:solidFill>
                        <a:effectLst/>
                        <a:latin typeface="+mn-lt"/>
                        <a:ea typeface="+mn-ea"/>
                        <a:cs typeface="+mn-cs"/>
                      </a:endParaRPr>
                    </a:p>
                    <a:p>
                      <a:pPr hangingPunct="1"/>
                      <a:r>
                        <a:rPr kumimoji="1" lang="ja-JP" altLang="en-US" sz="1400" kern="1200">
                          <a:solidFill>
                            <a:schemeClr val="dk1"/>
                          </a:solidFill>
                          <a:effectLst/>
                          <a:latin typeface="+mn-lt"/>
                          <a:ea typeface="+mn-ea"/>
                          <a:cs typeface="+mn-cs"/>
                        </a:rPr>
                        <a:t>・国際認証取得に向けた取り組み</a:t>
                      </a:r>
                      <a:endParaRPr kumimoji="1" lang="en-US" altLang="ja-JP" sz="1400" kern="120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t>・説明用資料作成費、講師派遣経費、セミナー</a:t>
                      </a:r>
                      <a:endParaRPr kumimoji="1" lang="en-US" altLang="ja-JP" sz="1400" dirty="0"/>
                    </a:p>
                    <a:p>
                      <a:r>
                        <a:rPr kumimoji="1" lang="ja-JP" altLang="en-US" sz="1400" dirty="0"/>
                        <a:t>開催経費、交流イベントに係る経費</a:t>
                      </a:r>
                      <a:endParaRPr kumimoji="1" lang="en-US" altLang="ja-JP" sz="1400" dirty="0"/>
                    </a:p>
                    <a:p>
                      <a:r>
                        <a:rPr kumimoji="1" lang="ja-JP" altLang="en-US" sz="1400" dirty="0"/>
                        <a:t>・国際認証取得に向けた専門家派遣経費</a:t>
                      </a:r>
                      <a:endParaRPr kumimoji="1" lang="en-US" altLang="ja-JP"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0552249"/>
                  </a:ext>
                </a:extLst>
              </a:tr>
            </a:tbl>
          </a:graphicData>
        </a:graphic>
      </p:graphicFrame>
      <p:sp>
        <p:nvSpPr>
          <p:cNvPr id="2" name="テキスト ボックス 15">
            <a:extLst>
              <a:ext uri="{FF2B5EF4-FFF2-40B4-BE49-F238E27FC236}">
                <a16:creationId xmlns:a16="http://schemas.microsoft.com/office/drawing/2014/main" id="{1999F929-CECE-8895-0759-9A12E7E2474D}"/>
              </a:ext>
            </a:extLst>
          </p:cNvPr>
          <p:cNvSpPr txBox="1">
            <a:spLocks noChangeArrowheads="1"/>
          </p:cNvSpPr>
          <p:nvPr/>
        </p:nvSpPr>
        <p:spPr bwMode="auto">
          <a:xfrm>
            <a:off x="381000" y="800282"/>
            <a:ext cx="4688958" cy="343620"/>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（１）</a:t>
            </a:r>
            <a:r>
              <a:rPr lang="ja-JP" altLang="en-US" sz="1800" b="1" dirty="0">
                <a:solidFill>
                  <a:prstClr val="black"/>
                </a:solidFill>
                <a:latin typeface="游ゴシック" panose="020B0400000000000000" pitchFamily="50" charset="-128"/>
                <a:ea typeface="游ゴシック" panose="020B0400000000000000" pitchFamily="50" charset="-128"/>
              </a:rPr>
              <a:t>混雑緩和</a:t>
            </a: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対策</a:t>
            </a:r>
            <a:endParaRPr kumimoji="1"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endParaRPr>
          </a:p>
        </p:txBody>
      </p:sp>
      <p:sp>
        <p:nvSpPr>
          <p:cNvPr id="4" name="スライド番号プレースホルダー 3">
            <a:extLst>
              <a:ext uri="{FF2B5EF4-FFF2-40B4-BE49-F238E27FC236}">
                <a16:creationId xmlns:a16="http://schemas.microsoft.com/office/drawing/2014/main" id="{AFB5E71E-0776-E3CB-7E28-452591E32F96}"/>
              </a:ext>
            </a:extLst>
          </p:cNvPr>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AB90E1-8A1E-4CDD-A83B-8AFD55E4F56C}" type="slidenum">
              <a:rPr kumimoji="1" lang="ja-JP" altLang="en-US" sz="1200" b="0" i="0" u="none" strike="noStrike" kern="1200" cap="none" spc="0" normalizeH="0" baseline="0" noProof="0" smtClean="0">
                <a:ln>
                  <a:noFill/>
                </a:ln>
                <a:solidFill>
                  <a:prstClr val="black">
                    <a:tint val="82000"/>
                  </a:prstClr>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200" b="0" i="0" u="none" strike="noStrike" kern="1200" cap="none" spc="0" normalizeH="0" baseline="0" noProof="0">
              <a:ln>
                <a:noFill/>
              </a:ln>
              <a:solidFill>
                <a:prstClr val="black">
                  <a:tint val="82000"/>
                </a:prstClr>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3239210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15">
            <a:extLst>
              <a:ext uri="{FF2B5EF4-FFF2-40B4-BE49-F238E27FC236}">
                <a16:creationId xmlns:a16="http://schemas.microsoft.com/office/drawing/2014/main" id="{90AD4251-3934-2054-B32C-F9C9EBACCF4D}"/>
              </a:ext>
            </a:extLst>
          </p:cNvPr>
          <p:cNvSpPr txBox="1">
            <a:spLocks noChangeArrowheads="1"/>
          </p:cNvSpPr>
          <p:nvPr/>
        </p:nvSpPr>
        <p:spPr bwMode="auto">
          <a:xfrm>
            <a:off x="175097"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６．対象となる事業と対象経費について</a:t>
            </a:r>
            <a:endPar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endParaRPr>
          </a:p>
        </p:txBody>
      </p:sp>
      <p:cxnSp>
        <p:nvCxnSpPr>
          <p:cNvPr id="48" name="直線コネクタ 47">
            <a:extLst>
              <a:ext uri="{FF2B5EF4-FFF2-40B4-BE49-F238E27FC236}">
                <a16:creationId xmlns:a16="http://schemas.microsoft.com/office/drawing/2014/main" id="{50BAF182-62C5-9B6E-6D54-638FB8D2A7EF}"/>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7A676C11-21FF-09A5-567B-0204778E2F1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graphicFrame>
        <p:nvGraphicFramePr>
          <p:cNvPr id="3" name="表 2">
            <a:extLst>
              <a:ext uri="{FF2B5EF4-FFF2-40B4-BE49-F238E27FC236}">
                <a16:creationId xmlns:a16="http://schemas.microsoft.com/office/drawing/2014/main" id="{9CD8A519-1C82-6631-8C9D-63F41BF65E5C}"/>
              </a:ext>
            </a:extLst>
          </p:cNvPr>
          <p:cNvGraphicFramePr>
            <a:graphicFrameLocks noGrp="1"/>
          </p:cNvGraphicFramePr>
          <p:nvPr>
            <p:extLst>
              <p:ext uri="{D42A27DB-BD31-4B8C-83A1-F6EECF244321}">
                <p14:modId xmlns:p14="http://schemas.microsoft.com/office/powerpoint/2010/main" val="3052191391"/>
              </p:ext>
            </p:extLst>
          </p:nvPr>
        </p:nvGraphicFramePr>
        <p:xfrm>
          <a:off x="265669" y="1343302"/>
          <a:ext cx="11376982" cy="4829297"/>
        </p:xfrm>
        <a:graphic>
          <a:graphicData uri="http://schemas.openxmlformats.org/drawingml/2006/table">
            <a:tbl>
              <a:tblPr firstRow="1" bandRow="1">
                <a:tableStyleId>{5C22544A-7EE6-4342-B048-85BDC9FD1C3A}</a:tableStyleId>
              </a:tblPr>
              <a:tblGrid>
                <a:gridCol w="1010650">
                  <a:extLst>
                    <a:ext uri="{9D8B030D-6E8A-4147-A177-3AD203B41FA5}">
                      <a16:colId xmlns:a16="http://schemas.microsoft.com/office/drawing/2014/main" val="383660289"/>
                    </a:ext>
                  </a:extLst>
                </a:gridCol>
                <a:gridCol w="6371867">
                  <a:extLst>
                    <a:ext uri="{9D8B030D-6E8A-4147-A177-3AD203B41FA5}">
                      <a16:colId xmlns:a16="http://schemas.microsoft.com/office/drawing/2014/main" val="2336214919"/>
                    </a:ext>
                  </a:extLst>
                </a:gridCol>
                <a:gridCol w="3994465">
                  <a:extLst>
                    <a:ext uri="{9D8B030D-6E8A-4147-A177-3AD203B41FA5}">
                      <a16:colId xmlns:a16="http://schemas.microsoft.com/office/drawing/2014/main" val="3637639650"/>
                    </a:ext>
                  </a:extLst>
                </a:gridCol>
              </a:tblGrid>
              <a:tr h="636357">
                <a:tc rowSpan="2">
                  <a:txBody>
                    <a:bodyPr/>
                    <a:lstStyle/>
                    <a:p>
                      <a:endParaRPr kumimoji="1" lang="en-US" altLang="ja-JP" sz="1400"/>
                    </a:p>
                    <a:p>
                      <a:endParaRPr kumimoji="1" lang="en-US" altLang="ja-JP" sz="1400"/>
                    </a:p>
                    <a:p>
                      <a:endParaRPr kumimoji="1" lang="en-US" altLang="ja-JP" sz="1400"/>
                    </a:p>
                    <a:p>
                      <a:r>
                        <a:rPr kumimoji="1" lang="ja-JP" altLang="en-US" sz="1600"/>
                        <a:t>公共交通機関等の利用促進</a:t>
                      </a:r>
                      <a:endParaRPr kumimoji="1" lang="en-US" altLang="ja-JP" sz="1600"/>
                    </a:p>
                    <a:p>
                      <a:r>
                        <a:rPr kumimoji="1" lang="ja-JP" altLang="en-US" sz="1600"/>
                        <a:t>のための実証事業</a:t>
                      </a:r>
                      <a:endParaRPr kumimoji="1" lang="en-US" altLang="ja-JP" sz="1600"/>
                    </a:p>
                    <a:p>
                      <a:endParaRPr kumimoji="1" lang="en-US" altLang="ja-JP" sz="1400"/>
                    </a:p>
                    <a:p>
                      <a:endParaRPr kumimoji="1" lang="en-US" altLang="ja-JP" sz="1400"/>
                    </a:p>
                    <a:p>
                      <a:endParaRPr kumimoji="1" lang="en-US" altLang="ja-JP" sz="1400"/>
                    </a:p>
                    <a:p>
                      <a:endParaRPr kumimoji="1" lang="en-US" altLang="ja-JP" sz="1400"/>
                    </a:p>
                    <a:p>
                      <a:endParaRPr kumimoji="1" lang="ja-JP" altLang="en-US" sz="14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a:r>
                        <a:rPr kumimoji="1" lang="ja-JP" altLang="en-US" sz="1800"/>
                        <a:t>対象事業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a:r>
                        <a:rPr kumimoji="1" lang="ja-JP" altLang="en-US" sz="1800" dirty="0"/>
                        <a:t>対象</a:t>
                      </a:r>
                      <a:r>
                        <a:rPr kumimoji="1" lang="ja-JP" altLang="en-US" sz="1800" dirty="0">
                          <a:solidFill>
                            <a:schemeClr val="bg1"/>
                          </a:solidFill>
                        </a:rPr>
                        <a:t>経費例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3566902272"/>
                  </a:ext>
                </a:extLst>
              </a:tr>
              <a:tr h="4192940">
                <a:tc vMerge="1">
                  <a:txBody>
                    <a:bodyPr/>
                    <a:lstStyle/>
                    <a:p>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hangingPunct="1"/>
                      <a:r>
                        <a:rPr kumimoji="1" lang="ja-JP" altLang="en-US" sz="1600" kern="1200" dirty="0">
                          <a:solidFill>
                            <a:schemeClr val="dk1"/>
                          </a:solidFill>
                          <a:effectLst/>
                          <a:latin typeface="+mn-lt"/>
                          <a:ea typeface="+mn-ea"/>
                          <a:cs typeface="+mn-cs"/>
                        </a:rPr>
                        <a:t>・公共交通機関乗降時における運賃支払いのキャッシュレス化</a:t>
                      </a:r>
                      <a:endParaRPr kumimoji="1" lang="en-US" altLang="ja-JP" sz="1600" kern="1200" dirty="0">
                        <a:solidFill>
                          <a:schemeClr val="dk1"/>
                        </a:solidFill>
                        <a:effectLst/>
                        <a:latin typeface="+mn-lt"/>
                        <a:ea typeface="+mn-ea"/>
                        <a:cs typeface="+mn-cs"/>
                      </a:endParaRPr>
                    </a:p>
                    <a:p>
                      <a:pPr hangingPunct="1"/>
                      <a:r>
                        <a:rPr kumimoji="1" lang="ja-JP" altLang="en-US" sz="1600" kern="1200" dirty="0">
                          <a:solidFill>
                            <a:schemeClr val="dk1"/>
                          </a:solidFill>
                          <a:effectLst/>
                          <a:latin typeface="+mn-lt"/>
                          <a:ea typeface="+mn-ea"/>
                          <a:cs typeface="+mn-cs"/>
                        </a:rPr>
                        <a:t>・バスロケーションシステムや</a:t>
                      </a:r>
                      <a:r>
                        <a:rPr kumimoji="1" lang="en-US" altLang="ja-JP" sz="1600" kern="1200" dirty="0">
                          <a:solidFill>
                            <a:schemeClr val="dk1"/>
                          </a:solidFill>
                          <a:effectLst/>
                          <a:latin typeface="+mn-lt"/>
                          <a:ea typeface="+mn-ea"/>
                          <a:cs typeface="+mn-cs"/>
                        </a:rPr>
                        <a:t>GTFS</a:t>
                      </a:r>
                      <a:r>
                        <a:rPr kumimoji="1" lang="ja-JP" altLang="en-US" sz="1600" kern="1200" dirty="0">
                          <a:solidFill>
                            <a:schemeClr val="dk1"/>
                          </a:solidFill>
                          <a:effectLst/>
                          <a:latin typeface="+mn-lt"/>
                          <a:ea typeface="+mn-ea"/>
                          <a:cs typeface="+mn-cs"/>
                        </a:rPr>
                        <a:t>リアルタイム等の導入</a:t>
                      </a:r>
                      <a:endParaRPr kumimoji="1" lang="en-US" altLang="ja-JP" sz="1600" kern="1200" dirty="0">
                        <a:solidFill>
                          <a:schemeClr val="dk1"/>
                        </a:solidFill>
                        <a:effectLst/>
                        <a:latin typeface="+mn-lt"/>
                        <a:ea typeface="+mn-ea"/>
                        <a:cs typeface="+mn-cs"/>
                      </a:endParaRPr>
                    </a:p>
                    <a:p>
                      <a:pPr hangingPunct="1"/>
                      <a:r>
                        <a:rPr kumimoji="1" lang="ja-JP" altLang="en-US" sz="1600" kern="1200" dirty="0">
                          <a:solidFill>
                            <a:schemeClr val="dk1"/>
                          </a:solidFill>
                          <a:effectLst/>
                          <a:latin typeface="+mn-lt"/>
                          <a:ea typeface="+mn-ea"/>
                          <a:cs typeface="+mn-cs"/>
                        </a:rPr>
                        <a:t>・駅ナンバリング、バス停留所・運行系統等のナンバリング</a:t>
                      </a:r>
                      <a:endParaRPr kumimoji="1" lang="en-US" altLang="ja-JP" sz="16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kern="1200" dirty="0">
                          <a:solidFill>
                            <a:schemeClr val="dk1"/>
                          </a:solidFill>
                          <a:effectLst/>
                          <a:latin typeface="+mn-lt"/>
                          <a:ea typeface="+mn-ea"/>
                          <a:cs typeface="+mn-cs"/>
                        </a:rPr>
                        <a:t>・共通乗車チケット販売による域内周遊</a:t>
                      </a:r>
                      <a:endParaRPr kumimoji="1" lang="en-US" altLang="ja-JP" sz="16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kern="1200" dirty="0">
                          <a:solidFill>
                            <a:schemeClr val="dk1"/>
                          </a:solidFill>
                          <a:effectLst/>
                          <a:latin typeface="+mn-lt"/>
                          <a:ea typeface="+mn-ea"/>
                          <a:cs typeface="+mn-cs"/>
                        </a:rPr>
                        <a:t>・サブスク型乗り放題チケット販売による滞在型観光促進</a:t>
                      </a:r>
                      <a:endParaRPr kumimoji="1" lang="en-US" altLang="ja-JP" sz="16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kern="1200" dirty="0">
                          <a:solidFill>
                            <a:schemeClr val="dk1"/>
                          </a:solidFill>
                          <a:effectLst/>
                          <a:latin typeface="+mn-lt"/>
                          <a:ea typeface="+mn-ea"/>
                          <a:cs typeface="+mn-cs"/>
                        </a:rPr>
                        <a:t>・観光型デマンドバスの導入、観光客（住民）の乗合タクシー導入</a:t>
                      </a:r>
                      <a:endParaRPr kumimoji="1" lang="en-US" altLang="ja-JP" sz="16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kern="1200" dirty="0">
                          <a:solidFill>
                            <a:schemeClr val="dk1"/>
                          </a:solidFill>
                          <a:effectLst/>
                          <a:latin typeface="+mn-lt"/>
                          <a:ea typeface="+mn-ea"/>
                          <a:cs typeface="+mn-cs"/>
                        </a:rPr>
                        <a:t>・観光地を周遊する循環バスの導入</a:t>
                      </a:r>
                      <a:endParaRPr kumimoji="1" lang="en-US" altLang="ja-JP" sz="16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kern="1200" dirty="0">
                          <a:solidFill>
                            <a:schemeClr val="dk1"/>
                          </a:solidFill>
                          <a:effectLst/>
                          <a:latin typeface="+mn-lt"/>
                          <a:ea typeface="+mn-ea"/>
                          <a:cs typeface="+mn-cs"/>
                        </a:rPr>
                        <a:t>・地域の複数の宿泊施設が所有する送迎バスの共同運行</a:t>
                      </a:r>
                      <a:endParaRPr kumimoji="1" lang="en-US" altLang="ja-JP" sz="16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kern="1200" dirty="0">
                          <a:solidFill>
                            <a:schemeClr val="dk1"/>
                          </a:solidFill>
                          <a:effectLst/>
                          <a:latin typeface="+mn-lt"/>
                          <a:ea typeface="+mn-ea"/>
                          <a:cs typeface="+mn-cs"/>
                        </a:rPr>
                        <a:t>・最寄り駅やバス停（ターミナル）から観光地へのシェアサイク</a:t>
                      </a:r>
                      <a:endParaRPr kumimoji="1" lang="en-US" altLang="ja-JP" sz="16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kern="1200" dirty="0">
                          <a:solidFill>
                            <a:schemeClr val="dk1"/>
                          </a:solidFill>
                          <a:effectLst/>
                          <a:latin typeface="+mn-lt"/>
                          <a:ea typeface="+mn-ea"/>
                          <a:cs typeface="+mn-cs"/>
                        </a:rPr>
                        <a:t>　ルの導入</a:t>
                      </a:r>
                      <a:endParaRPr kumimoji="1" lang="en-US" altLang="ja-JP" sz="16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kern="1200" dirty="0">
                          <a:solidFill>
                            <a:schemeClr val="dk1"/>
                          </a:solidFill>
                          <a:effectLst/>
                          <a:latin typeface="+mn-lt"/>
                          <a:ea typeface="+mn-ea"/>
                          <a:cs typeface="+mn-cs"/>
                        </a:rPr>
                        <a:t>・複数の公共交通機関を活用した観光モデルルートの作成と商品</a:t>
                      </a:r>
                      <a:endParaRPr kumimoji="1" lang="en-US" altLang="ja-JP" sz="16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kern="1200" dirty="0">
                          <a:solidFill>
                            <a:schemeClr val="dk1"/>
                          </a:solidFill>
                          <a:effectLst/>
                          <a:latin typeface="+mn-lt"/>
                          <a:ea typeface="+mn-ea"/>
                          <a:cs typeface="+mn-cs"/>
                        </a:rPr>
                        <a:t>　造成</a:t>
                      </a:r>
                      <a:endParaRPr kumimoji="1" lang="en-US" altLang="ja-JP" sz="16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b="0" kern="1200" dirty="0">
                        <a:solidFill>
                          <a:srgbClr val="FF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kern="1200" dirty="0">
                          <a:solidFill>
                            <a:schemeClr val="tx1"/>
                          </a:solidFill>
                          <a:effectLst/>
                          <a:latin typeface="+mn-lt"/>
                          <a:ea typeface="+mn-ea"/>
                          <a:cs typeface="+mn-cs"/>
                        </a:rPr>
                        <a:t>前項（１）混雑緩和対策と共通の対象事業</a:t>
                      </a:r>
                      <a:endParaRPr kumimoji="1" lang="ja-JP" altLang="ja-JP" sz="16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kern="1200" dirty="0">
                          <a:solidFill>
                            <a:schemeClr val="dk1"/>
                          </a:solidFill>
                          <a:effectLst/>
                          <a:latin typeface="+mn-lt"/>
                          <a:ea typeface="+mn-ea"/>
                          <a:cs typeface="+mn-cs"/>
                        </a:rPr>
                        <a:t>　・実証事業の告知に係る</a:t>
                      </a:r>
                      <a:r>
                        <a:rPr kumimoji="1" lang="en-US" altLang="ja-JP" sz="1600" kern="1200" dirty="0">
                          <a:solidFill>
                            <a:schemeClr val="dk1"/>
                          </a:solidFill>
                          <a:effectLst/>
                          <a:latin typeface="+mn-lt"/>
                          <a:ea typeface="+mn-ea"/>
                          <a:cs typeface="+mn-cs"/>
                        </a:rPr>
                        <a:t>PR</a:t>
                      </a:r>
                      <a:r>
                        <a:rPr kumimoji="1" lang="ja-JP" altLang="en-US" sz="1600" kern="1200" dirty="0">
                          <a:solidFill>
                            <a:schemeClr val="dk1"/>
                          </a:solidFill>
                          <a:effectLst/>
                          <a:latin typeface="+mn-lt"/>
                          <a:ea typeface="+mn-ea"/>
                          <a:cs typeface="+mn-cs"/>
                        </a:rPr>
                        <a:t>ツールの制作</a:t>
                      </a:r>
                      <a:endParaRPr kumimoji="1" lang="en-US" altLang="ja-JP" sz="1600" kern="1200" dirty="0">
                        <a:solidFill>
                          <a:schemeClr val="dk1"/>
                        </a:solidFill>
                        <a:effectLst/>
                        <a:latin typeface="+mn-lt"/>
                        <a:ea typeface="+mn-ea"/>
                        <a:cs typeface="+mn-cs"/>
                      </a:endParaRPr>
                    </a:p>
                    <a:p>
                      <a:pPr hangingPunct="1"/>
                      <a:endParaRPr kumimoji="1" lang="en-US" altLang="ja-JP" sz="14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D2D8"/>
                    </a:solidFill>
                  </a:tcPr>
                </a:tc>
                <a:tc>
                  <a:txBody>
                    <a:bodyPr/>
                    <a:lstStyle/>
                    <a:p>
                      <a:pPr hangingPunct="0"/>
                      <a:endParaRPr kumimoji="1" lang="en-US" altLang="ja-JP" sz="700" kern="1200" dirty="0">
                        <a:solidFill>
                          <a:schemeClr val="dk1"/>
                        </a:solidFill>
                        <a:effectLst/>
                        <a:latin typeface="+mn-lt"/>
                        <a:ea typeface="+mn-ea"/>
                        <a:cs typeface="+mn-cs"/>
                      </a:endParaRPr>
                    </a:p>
                    <a:p>
                      <a:pPr hangingPunct="0"/>
                      <a:r>
                        <a:rPr lang="ja-JP" altLang="en-US" sz="1600" b="0" u="none" dirty="0">
                          <a:solidFill>
                            <a:schemeClr val="tx1"/>
                          </a:solidFill>
                          <a:effectLst/>
                          <a:latin typeface="+mn-lt"/>
                          <a:ea typeface="+mn-ea"/>
                          <a:cs typeface="Times New Roman" panose="02020603050405020304" pitchFamily="18" charset="0"/>
                        </a:rPr>
                        <a:t>・</a:t>
                      </a:r>
                      <a:r>
                        <a:rPr lang="en-US" altLang="ja-JP" sz="1600" b="0" u="none" dirty="0">
                          <a:solidFill>
                            <a:schemeClr val="tx1"/>
                          </a:solidFill>
                          <a:effectLst/>
                          <a:latin typeface="+mn-lt"/>
                          <a:ea typeface="+mn-ea"/>
                          <a:cs typeface="Times New Roman" panose="02020603050405020304" pitchFamily="18" charset="0"/>
                        </a:rPr>
                        <a:t>IC</a:t>
                      </a:r>
                      <a:r>
                        <a:rPr lang="ja-JP" altLang="en-US" sz="1600" b="0" u="none" dirty="0">
                          <a:solidFill>
                            <a:schemeClr val="tx1"/>
                          </a:solidFill>
                          <a:effectLst/>
                          <a:latin typeface="+mn-lt"/>
                          <a:ea typeface="+mn-ea"/>
                          <a:cs typeface="Times New Roman" panose="02020603050405020304" pitchFamily="18" charset="0"/>
                        </a:rPr>
                        <a:t>カード読み取り装置のリース費用、</a:t>
                      </a:r>
                      <a:endParaRPr lang="en-US" altLang="ja-JP" sz="1600" b="0" u="none" dirty="0">
                        <a:solidFill>
                          <a:schemeClr val="tx1"/>
                        </a:solidFill>
                        <a:effectLst/>
                        <a:latin typeface="+mn-lt"/>
                        <a:ea typeface="+mn-ea"/>
                        <a:cs typeface="Times New Roman" panose="02020603050405020304" pitchFamily="18" charset="0"/>
                      </a:endParaRPr>
                    </a:p>
                    <a:p>
                      <a:pPr hangingPunct="0"/>
                      <a:r>
                        <a:rPr lang="ja-JP" altLang="en-US" sz="1600" b="0" u="none" dirty="0">
                          <a:solidFill>
                            <a:schemeClr val="tx1"/>
                          </a:solidFill>
                          <a:effectLst/>
                          <a:latin typeface="+mn-lt"/>
                          <a:ea typeface="+mn-ea"/>
                          <a:cs typeface="Times New Roman" panose="02020603050405020304" pitchFamily="18" charset="0"/>
                        </a:rPr>
                        <a:t>・キャッシュレス対応の自動販売機設置</a:t>
                      </a:r>
                      <a:endParaRPr lang="en-US" altLang="ja-JP" sz="1600" b="0" u="none" dirty="0">
                        <a:solidFill>
                          <a:schemeClr val="tx1"/>
                        </a:solidFill>
                        <a:effectLst/>
                        <a:latin typeface="+mn-lt"/>
                        <a:ea typeface="+mn-ea"/>
                        <a:cs typeface="Times New Roman" panose="02020603050405020304" pitchFamily="18" charset="0"/>
                      </a:endParaRPr>
                    </a:p>
                    <a:p>
                      <a:pPr hangingPunct="0"/>
                      <a:r>
                        <a:rPr lang="ja-JP" altLang="en-US" sz="1600" b="0" u="none" dirty="0">
                          <a:solidFill>
                            <a:schemeClr val="tx1"/>
                          </a:solidFill>
                          <a:effectLst/>
                          <a:latin typeface="+mn-lt"/>
                          <a:ea typeface="+mn-ea"/>
                          <a:cs typeface="Times New Roman" panose="02020603050405020304" pitchFamily="18" charset="0"/>
                        </a:rPr>
                        <a:t>　のリース費用</a:t>
                      </a:r>
                      <a:endParaRPr lang="en-US" altLang="ja-JP" sz="1600" b="0" u="none" dirty="0">
                        <a:solidFill>
                          <a:schemeClr val="tx1"/>
                        </a:solidFill>
                        <a:effectLst/>
                        <a:latin typeface="+mn-lt"/>
                        <a:ea typeface="+mn-ea"/>
                        <a:cs typeface="Times New Roman" panose="02020603050405020304" pitchFamily="18" charset="0"/>
                      </a:endParaRPr>
                    </a:p>
                    <a:p>
                      <a:pPr hangingPunct="0"/>
                      <a:r>
                        <a:rPr lang="ja-JP" altLang="en-US" sz="1600" b="0" u="none" dirty="0">
                          <a:solidFill>
                            <a:schemeClr val="tx1"/>
                          </a:solidFill>
                          <a:effectLst/>
                          <a:latin typeface="+mn-lt"/>
                          <a:ea typeface="+mn-ea"/>
                          <a:cs typeface="Times New Roman" panose="02020603050405020304" pitchFamily="18" charset="0"/>
                        </a:rPr>
                        <a:t>（</a:t>
                      </a:r>
                      <a:r>
                        <a:rPr lang="en-US" altLang="ja-JP" sz="1600" b="0" u="none" dirty="0">
                          <a:solidFill>
                            <a:schemeClr val="tx1"/>
                          </a:solidFill>
                          <a:effectLst/>
                          <a:latin typeface="+mn-lt"/>
                          <a:ea typeface="+mn-ea"/>
                          <a:cs typeface="Times New Roman" panose="02020603050405020304" pitchFamily="18" charset="0"/>
                        </a:rPr>
                        <a:t>※</a:t>
                      </a:r>
                      <a:r>
                        <a:rPr lang="ja-JP" altLang="en-US" sz="1600" b="0" u="none" dirty="0">
                          <a:solidFill>
                            <a:schemeClr val="tx1"/>
                          </a:solidFill>
                          <a:effectLst/>
                          <a:latin typeface="+mn-lt"/>
                          <a:ea typeface="+mn-ea"/>
                          <a:cs typeface="Times New Roman" panose="02020603050405020304" pitchFamily="18" charset="0"/>
                        </a:rPr>
                        <a:t>但し、什器・備品はリース契約）</a:t>
                      </a:r>
                      <a:endParaRPr lang="en-US" altLang="ja-JP" sz="1600" b="0" u="none" dirty="0">
                        <a:solidFill>
                          <a:schemeClr val="tx1"/>
                        </a:solidFill>
                        <a:effectLst/>
                        <a:latin typeface="+mn-lt"/>
                        <a:ea typeface="+mn-ea"/>
                        <a:cs typeface="Times New Roman" panose="02020603050405020304" pitchFamily="18" charset="0"/>
                      </a:endParaRPr>
                    </a:p>
                    <a:p>
                      <a:pPr hangingPunct="0"/>
                      <a:r>
                        <a:rPr lang="ja-JP" altLang="en-US" sz="1600" b="0" u="none" dirty="0">
                          <a:solidFill>
                            <a:schemeClr val="tx1"/>
                          </a:solidFill>
                          <a:effectLst/>
                          <a:latin typeface="+mn-lt"/>
                          <a:ea typeface="+mn-ea"/>
                          <a:cs typeface="Times New Roman" panose="02020603050405020304" pitchFamily="18" charset="0"/>
                        </a:rPr>
                        <a:t>・ナンバリングに係るデザイン、翻訳料</a:t>
                      </a:r>
                      <a:endParaRPr lang="en-US" altLang="ja-JP" sz="1600" b="0" u="none" dirty="0">
                        <a:solidFill>
                          <a:schemeClr val="tx1"/>
                        </a:solidFill>
                        <a:effectLst/>
                        <a:latin typeface="+mn-lt"/>
                        <a:ea typeface="+mn-ea"/>
                        <a:cs typeface="Times New Roman" panose="02020603050405020304" pitchFamily="18" charset="0"/>
                      </a:endParaRPr>
                    </a:p>
                    <a:p>
                      <a:pPr hangingPunct="0"/>
                      <a:r>
                        <a:rPr kumimoji="1" lang="ja-JP" altLang="en-US" sz="1600" b="0" kern="1200" dirty="0">
                          <a:solidFill>
                            <a:schemeClr val="tx1"/>
                          </a:solidFill>
                          <a:effectLst/>
                          <a:latin typeface="+mn-lt"/>
                          <a:ea typeface="+mn-ea"/>
                          <a:cs typeface="+mn-cs"/>
                        </a:rPr>
                        <a:t>・停留所時刻表（デザイン・翻訳）</a:t>
                      </a:r>
                      <a:endParaRPr kumimoji="1" lang="en-US" altLang="ja-JP" sz="1600" b="0" kern="1200" dirty="0">
                        <a:solidFill>
                          <a:schemeClr val="tx1"/>
                        </a:solidFill>
                        <a:effectLst/>
                        <a:latin typeface="+mn-lt"/>
                        <a:ea typeface="+mn-ea"/>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1" lang="ja-JP" altLang="en-US" sz="1600" b="0" kern="1200" dirty="0">
                          <a:solidFill>
                            <a:schemeClr val="tx1"/>
                          </a:solidFill>
                          <a:effectLst/>
                          <a:latin typeface="+mn-lt"/>
                          <a:ea typeface="+mn-ea"/>
                          <a:cs typeface="+mn-cs"/>
                        </a:rPr>
                        <a:t>・各種デジタルチケット導入実証に係</a:t>
                      </a:r>
                      <a:endParaRPr kumimoji="1" lang="en-US" altLang="ja-JP" sz="1600" b="0" kern="1200" dirty="0">
                        <a:solidFill>
                          <a:schemeClr val="tx1"/>
                        </a:solidFill>
                        <a:effectLst/>
                        <a:latin typeface="+mn-lt"/>
                        <a:ea typeface="+mn-ea"/>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1" lang="ja-JP" altLang="en-US" sz="1600" b="0" kern="1200" dirty="0">
                          <a:solidFill>
                            <a:schemeClr val="tx1"/>
                          </a:solidFill>
                          <a:effectLst/>
                          <a:latin typeface="+mn-lt"/>
                          <a:ea typeface="+mn-ea"/>
                          <a:cs typeface="+mn-cs"/>
                        </a:rPr>
                        <a:t>　</a:t>
                      </a:r>
                      <a:r>
                        <a:rPr kumimoji="1" lang="ja-JP" altLang="en-US" sz="1600" b="0" kern="1200" dirty="0" err="1">
                          <a:solidFill>
                            <a:schemeClr val="tx1"/>
                          </a:solidFill>
                          <a:effectLst/>
                          <a:latin typeface="+mn-lt"/>
                          <a:ea typeface="+mn-ea"/>
                          <a:cs typeface="+mn-cs"/>
                        </a:rPr>
                        <a:t>る</a:t>
                      </a:r>
                      <a:r>
                        <a:rPr kumimoji="1" lang="ja-JP" altLang="en-US" sz="1600" b="0" kern="1200" dirty="0">
                          <a:solidFill>
                            <a:schemeClr val="tx1"/>
                          </a:solidFill>
                          <a:effectLst/>
                          <a:latin typeface="+mn-lt"/>
                          <a:ea typeface="+mn-ea"/>
                          <a:cs typeface="+mn-cs"/>
                        </a:rPr>
                        <a:t>システム使用料</a:t>
                      </a:r>
                      <a:endParaRPr kumimoji="1" lang="en-US" altLang="ja-JP" sz="1600" b="0" kern="1200" dirty="0">
                        <a:solidFill>
                          <a:schemeClr val="tx1"/>
                        </a:solidFill>
                        <a:effectLst/>
                        <a:latin typeface="+mn-lt"/>
                        <a:ea typeface="+mn-ea"/>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1" lang="ja-JP" altLang="en-US" sz="1600" b="0" kern="1200" dirty="0">
                          <a:solidFill>
                            <a:schemeClr val="tx1"/>
                          </a:solidFill>
                          <a:effectLst/>
                          <a:latin typeface="+mn-lt"/>
                          <a:ea typeface="+mn-ea"/>
                          <a:cs typeface="+mn-cs"/>
                        </a:rPr>
                        <a:t>・デマンドバス、乗合タクシー等導入</a:t>
                      </a:r>
                      <a:endParaRPr kumimoji="1" lang="en-US" altLang="ja-JP" sz="1600" b="0" kern="1200" dirty="0">
                        <a:solidFill>
                          <a:schemeClr val="tx1"/>
                        </a:solidFill>
                        <a:effectLst/>
                        <a:latin typeface="+mn-lt"/>
                        <a:ea typeface="+mn-ea"/>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1" lang="ja-JP" altLang="en-US" sz="1600" b="0" kern="1200" dirty="0">
                          <a:solidFill>
                            <a:schemeClr val="tx1"/>
                          </a:solidFill>
                          <a:effectLst/>
                          <a:latin typeface="+mn-lt"/>
                          <a:ea typeface="+mn-ea"/>
                          <a:cs typeface="+mn-cs"/>
                        </a:rPr>
                        <a:t>　に係る運行管理システムの使用料</a:t>
                      </a:r>
                      <a:endParaRPr kumimoji="1" lang="en-US" altLang="ja-JP" sz="1600" b="0" kern="1200" dirty="0">
                        <a:solidFill>
                          <a:schemeClr val="tx1"/>
                        </a:solidFill>
                        <a:effectLst/>
                        <a:latin typeface="+mn-lt"/>
                        <a:ea typeface="+mn-ea"/>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1" lang="ja-JP" altLang="en-US" sz="1600" b="0" kern="1200" dirty="0">
                          <a:solidFill>
                            <a:schemeClr val="tx1"/>
                          </a:solidFill>
                          <a:effectLst/>
                          <a:latin typeface="+mn-lt"/>
                          <a:ea typeface="+mn-ea"/>
                          <a:cs typeface="+mn-cs"/>
                        </a:rPr>
                        <a:t>・シェアサイクルのレンタルリース料</a:t>
                      </a:r>
                      <a:endParaRPr kumimoji="1" lang="en-US" altLang="ja-JP" sz="1600" b="0" kern="1200" dirty="0">
                        <a:solidFill>
                          <a:schemeClr val="tx1"/>
                        </a:solidFill>
                        <a:effectLst/>
                        <a:latin typeface="+mn-lt"/>
                        <a:ea typeface="+mn-ea"/>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1" lang="ja-JP" altLang="en-US" sz="1600" b="0" kern="1200" dirty="0">
                          <a:solidFill>
                            <a:schemeClr val="tx1"/>
                          </a:solidFill>
                          <a:effectLst/>
                          <a:latin typeface="+mn-lt"/>
                          <a:ea typeface="+mn-ea"/>
                          <a:cs typeface="+mn-cs"/>
                        </a:rPr>
                        <a:t>・観光モデルルート造成費</a:t>
                      </a:r>
                      <a:endParaRPr kumimoji="1" lang="en-US" altLang="ja-JP" sz="1600" b="0" kern="1200" dirty="0">
                        <a:solidFill>
                          <a:schemeClr val="tx1"/>
                        </a:solidFill>
                        <a:effectLst/>
                        <a:latin typeface="+mn-lt"/>
                        <a:ea typeface="+mn-ea"/>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endParaRPr kumimoji="1" lang="en-US" altLang="ja-JP" sz="1600" b="0" kern="1200" dirty="0">
                        <a:solidFill>
                          <a:schemeClr val="tx1"/>
                        </a:solidFill>
                        <a:effectLst/>
                        <a:latin typeface="+mn-lt"/>
                        <a:ea typeface="+mn-ea"/>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endParaRPr kumimoji="1" lang="en-US" altLang="ja-JP" sz="1600" b="0" kern="1200" dirty="0">
                        <a:solidFill>
                          <a:schemeClr val="tx1"/>
                        </a:solidFill>
                        <a:effectLst/>
                        <a:latin typeface="+mn-lt"/>
                        <a:ea typeface="+mn-ea"/>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1" lang="ja-JP" altLang="en-US" sz="1600" b="0" kern="1200" dirty="0">
                          <a:solidFill>
                            <a:schemeClr val="tx1"/>
                          </a:solidFill>
                          <a:effectLst/>
                          <a:latin typeface="+mn-lt"/>
                          <a:ea typeface="+mn-ea"/>
                          <a:cs typeface="+mn-cs"/>
                        </a:rPr>
                        <a:t>・告知用ポスター、チラシ、</a:t>
                      </a:r>
                      <a:r>
                        <a:rPr kumimoji="1" lang="en-US" altLang="ja-JP" sz="1600" b="0" kern="1200" dirty="0">
                          <a:solidFill>
                            <a:schemeClr val="tx1"/>
                          </a:solidFill>
                          <a:effectLst/>
                          <a:latin typeface="+mn-lt"/>
                          <a:ea typeface="+mn-ea"/>
                          <a:cs typeface="+mn-cs"/>
                        </a:rPr>
                        <a:t>WEB</a:t>
                      </a:r>
                      <a:r>
                        <a:rPr kumimoji="1" lang="ja-JP" altLang="en-US" sz="1600" b="0" kern="1200" dirty="0">
                          <a:solidFill>
                            <a:schemeClr val="tx1"/>
                          </a:solidFill>
                          <a:effectLst/>
                          <a:latin typeface="+mn-lt"/>
                          <a:ea typeface="+mn-ea"/>
                          <a:cs typeface="+mn-cs"/>
                        </a:rPr>
                        <a:t>広告等</a:t>
                      </a:r>
                      <a:endParaRPr kumimoji="1" lang="en-US" altLang="ja-JP" sz="1600" b="0" kern="1200" dirty="0">
                        <a:solidFill>
                          <a:schemeClr val="tx1"/>
                        </a:solidFill>
                        <a:effectLst/>
                        <a:latin typeface="+mn-lt"/>
                        <a:ea typeface="+mn-ea"/>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endParaRPr kumimoji="1" lang="en-US" altLang="ja-JP" sz="1600" b="0" kern="1200" dirty="0">
                        <a:solidFill>
                          <a:srgbClr val="FF000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8691665"/>
                  </a:ext>
                </a:extLst>
              </a:tr>
            </a:tbl>
          </a:graphicData>
        </a:graphic>
      </p:graphicFrame>
      <p:sp>
        <p:nvSpPr>
          <p:cNvPr id="6" name="テキスト ボックス 15">
            <a:extLst>
              <a:ext uri="{FF2B5EF4-FFF2-40B4-BE49-F238E27FC236}">
                <a16:creationId xmlns:a16="http://schemas.microsoft.com/office/drawing/2014/main" id="{EE422F28-A289-5182-AE4C-EBD8943AB5D5}"/>
              </a:ext>
            </a:extLst>
          </p:cNvPr>
          <p:cNvSpPr txBox="1">
            <a:spLocks noChangeArrowheads="1"/>
          </p:cNvSpPr>
          <p:nvPr/>
        </p:nvSpPr>
        <p:spPr bwMode="auto">
          <a:xfrm>
            <a:off x="175097" y="892588"/>
            <a:ext cx="10108590" cy="343620"/>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（２）</a:t>
            </a:r>
            <a:r>
              <a:rPr kumimoji="1"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CO2</a:t>
            </a: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削減のための公共交通機関の利用促進等</a:t>
            </a:r>
            <a:endParaRPr kumimoji="1"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endParaRPr>
          </a:p>
        </p:txBody>
      </p:sp>
      <p:sp>
        <p:nvSpPr>
          <p:cNvPr id="2" name="スライド番号プレースホルダー 1">
            <a:extLst>
              <a:ext uri="{FF2B5EF4-FFF2-40B4-BE49-F238E27FC236}">
                <a16:creationId xmlns:a16="http://schemas.microsoft.com/office/drawing/2014/main" id="{597F7372-A1AE-D9A3-DCF7-B5AA8C9068C5}"/>
              </a:ext>
            </a:extLst>
          </p:cNvPr>
          <p:cNvSpPr>
            <a:spLocks noGrp="1"/>
          </p:cNvSpPr>
          <p:nvPr>
            <p:ph type="sldNum" sz="quarter" idx="12"/>
          </p:nvPr>
        </p:nvSpPr>
        <p:spPr>
          <a:xfrm>
            <a:off x="9448800" y="6482167"/>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AB90E1-8A1E-4CDD-A83B-8AFD55E4F56C}" type="slidenum">
              <a:rPr kumimoji="1" lang="ja-JP" altLang="en-US" sz="1200" b="0" i="0" u="none" strike="noStrike" kern="1200" cap="none" spc="0" normalizeH="0" baseline="0" noProof="0" smtClean="0">
                <a:ln>
                  <a:noFill/>
                </a:ln>
                <a:solidFill>
                  <a:prstClr val="black">
                    <a:tint val="82000"/>
                  </a:prstClr>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ja-JP" altLang="en-US" sz="1200" b="0" i="0" u="none" strike="noStrike" kern="1200" cap="none" spc="0" normalizeH="0" baseline="0" noProof="0">
              <a:ln>
                <a:noFill/>
              </a:ln>
              <a:solidFill>
                <a:prstClr val="black">
                  <a:tint val="82000"/>
                </a:prstClr>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4166805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D7ABD76E-A020-009E-3ED9-F60CA15EC6DE}"/>
              </a:ext>
            </a:extLst>
          </p:cNvPr>
          <p:cNvSpPr/>
          <p:nvPr/>
        </p:nvSpPr>
        <p:spPr>
          <a:xfrm>
            <a:off x="297713" y="1189676"/>
            <a:ext cx="11521324" cy="5551648"/>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15">
            <a:extLst>
              <a:ext uri="{FF2B5EF4-FFF2-40B4-BE49-F238E27FC236}">
                <a16:creationId xmlns:a16="http://schemas.microsoft.com/office/drawing/2014/main" id="{90AD4251-3934-2054-B32C-F9C9EBACCF4D}"/>
              </a:ext>
            </a:extLst>
          </p:cNvPr>
          <p:cNvSpPr txBox="1">
            <a:spLocks noChangeArrowheads="1"/>
          </p:cNvSpPr>
          <p:nvPr/>
        </p:nvSpPr>
        <p:spPr bwMode="auto">
          <a:xfrm>
            <a:off x="175097"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７．支給要件について</a:t>
            </a:r>
            <a:endPar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endParaRPr>
          </a:p>
        </p:txBody>
      </p:sp>
      <p:cxnSp>
        <p:nvCxnSpPr>
          <p:cNvPr id="48" name="直線コネクタ 47">
            <a:extLst>
              <a:ext uri="{FF2B5EF4-FFF2-40B4-BE49-F238E27FC236}">
                <a16:creationId xmlns:a16="http://schemas.microsoft.com/office/drawing/2014/main" id="{50BAF182-62C5-9B6E-6D54-638FB8D2A7EF}"/>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7A676C11-21FF-09A5-567B-0204778E2F1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4" name="テキスト ボックス 3">
            <a:extLst>
              <a:ext uri="{FF2B5EF4-FFF2-40B4-BE49-F238E27FC236}">
                <a16:creationId xmlns:a16="http://schemas.microsoft.com/office/drawing/2014/main" id="{620A30F7-E92F-2EBB-B953-EB65914379FB}"/>
              </a:ext>
            </a:extLst>
          </p:cNvPr>
          <p:cNvSpPr txBox="1"/>
          <p:nvPr/>
        </p:nvSpPr>
        <p:spPr>
          <a:xfrm>
            <a:off x="-75250" y="1199780"/>
            <a:ext cx="11643939" cy="5551648"/>
          </a:xfrm>
          <a:prstGeom prst="rect">
            <a:avLst/>
          </a:prstGeom>
          <a:noFill/>
        </p:spPr>
        <p:txBody>
          <a:bodyPr wrap="square">
            <a:spAutoFit/>
          </a:bodyPr>
          <a:lstStyle/>
          <a:p>
            <a:pPr marL="488950" marR="0" lvl="0" indent="0" algn="just" defTabSz="914400" rtl="0" eaLnBrk="1" fontAlgn="auto" latinLnBrk="0" hangingPunct="0">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（１）</a:t>
            </a:r>
            <a:r>
              <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a:t>
            </a:r>
            <a:r>
              <a:rPr kumimoji="1" lang="ja-JP" altLang="en-US" sz="1600" b="1" i="0" u="sng"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同一事業の経費で</a:t>
            </a:r>
            <a:r>
              <a:rPr kumimoji="1" lang="ja-JP" altLang="ja-JP" sz="1600" b="1" i="0" u="sng"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国又は北海道の補助・支援金等（市町村からの補助・支援金等は除く）</a:t>
            </a:r>
            <a:r>
              <a:rPr kumimoji="1" lang="ja-JP" altLang="en-US" sz="1600" b="1" i="0" u="sng"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が含まれる場合</a:t>
            </a:r>
            <a:r>
              <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a:t>
            </a:r>
          </a:p>
          <a:p>
            <a:pPr marL="488950" marR="0" lvl="0" indent="0" algn="just" defTabSz="914400" rtl="0" eaLnBrk="1" fontAlgn="auto" latinLnBrk="0" hangingPunct="0">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（２）</a:t>
            </a:r>
            <a:r>
              <a:rPr kumimoji="1" lang="ja-JP" altLang="ja-JP"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総事業費が</a:t>
            </a:r>
            <a:r>
              <a:rPr kumimoji="1" lang="en-US" altLang="ja-JP"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100</a:t>
            </a:r>
            <a:r>
              <a:rPr kumimoji="1" lang="ja-JP" altLang="ja-JP" sz="1600" b="1" i="0" u="none" strike="noStrike" kern="1200" cap="none" spc="0" normalizeH="0" baseline="0" noProof="0" dirty="0">
                <a:ln>
                  <a:noFill/>
                </a:ln>
                <a:effectLst/>
                <a:uLnTx/>
                <a:uFillTx/>
                <a:latin typeface="游ゴシック" panose="020B0400000000000000" pitchFamily="50" charset="-128"/>
                <a:ea typeface="游ゴシック" panose="020B0400000000000000" pitchFamily="50" charset="-128"/>
                <a:cs typeface="Times New Roman" panose="02020603050405020304" pitchFamily="18" charset="0"/>
              </a:rPr>
              <a:t>万円に満たない事業</a:t>
            </a:r>
            <a:r>
              <a:rPr kumimoji="1" lang="ja-JP" altLang="ja-JP" sz="1600" b="0" i="0" u="none" strike="noStrike" kern="1200" cap="none" spc="0" normalizeH="0" baseline="0" noProof="0" dirty="0">
                <a:ln>
                  <a:noFill/>
                </a:ln>
                <a:effectLst/>
                <a:uLnTx/>
                <a:uFillTx/>
                <a:latin typeface="游ゴシック" panose="020B0400000000000000" pitchFamily="50" charset="-128"/>
                <a:ea typeface="游ゴシック" panose="020B0400000000000000" pitchFamily="50" charset="-128"/>
                <a:cs typeface="Times New Roman" panose="02020603050405020304" pitchFamily="18" charset="0"/>
              </a:rPr>
              <a:t>（応募団体（地元）負担</a:t>
            </a:r>
            <a:r>
              <a:rPr kumimoji="1" lang="en-US" altLang="ja-JP" sz="1600" b="0" i="0" u="none" strike="noStrike" kern="1200" cap="none" spc="0" normalizeH="0" baseline="0" noProof="0" dirty="0">
                <a:ln>
                  <a:noFill/>
                </a:ln>
                <a:effectLst/>
                <a:uLnTx/>
                <a:uFillTx/>
                <a:latin typeface="游ゴシック" panose="020B0400000000000000" pitchFamily="50" charset="-128"/>
                <a:ea typeface="游ゴシック" panose="020B0400000000000000" pitchFamily="50" charset="-128"/>
                <a:cs typeface="Times New Roman" panose="02020603050405020304" pitchFamily="18" charset="0"/>
              </a:rPr>
              <a:t>50</a:t>
            </a:r>
            <a:r>
              <a:rPr kumimoji="1" lang="ja-JP" altLang="ja-JP" sz="1600" b="0" i="0" u="none" strike="noStrike" kern="1200" cap="none" spc="0" normalizeH="0" baseline="0" noProof="0" dirty="0">
                <a:ln>
                  <a:noFill/>
                </a:ln>
                <a:effectLst/>
                <a:uLnTx/>
                <a:uFillTx/>
                <a:latin typeface="游ゴシック" panose="020B0400000000000000" pitchFamily="50" charset="-128"/>
                <a:ea typeface="游ゴシック" panose="020B0400000000000000" pitchFamily="50" charset="-128"/>
                <a:cs typeface="Times New Roman" panose="02020603050405020304" pitchFamily="18" charset="0"/>
              </a:rPr>
              <a:t>万円</a:t>
            </a:r>
            <a:r>
              <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を含む）</a:t>
            </a:r>
            <a:r>
              <a:rPr kumimoji="1" lang="en-US"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a:t>
            </a: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a:t>
            </a:r>
            <a:endPar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endParaRPr>
          </a:p>
          <a:p>
            <a:pPr marL="488950" marR="0" lvl="0" indent="0" algn="just" defTabSz="914400" rtl="0" eaLnBrk="1" fontAlgn="auto" latinLnBrk="0" hangingPunct="0">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（３）</a:t>
            </a:r>
            <a:r>
              <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事業に直接関係のない経費</a:t>
            </a:r>
          </a:p>
          <a:p>
            <a:pPr marL="488950" marR="60325" lvl="0" indent="0" algn="just" defTabSz="914400" rtl="0" eaLnBrk="1" fontAlgn="auto" latinLnBrk="0" hangingPunct="0">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（４）</a:t>
            </a:r>
            <a:r>
              <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支援対象事業として選定される前の経費</a:t>
            </a:r>
          </a:p>
          <a:p>
            <a:pPr marL="628650" marR="0" lvl="0" indent="-139700" algn="just" defTabSz="914400" rtl="0" eaLnBrk="1" fontAlgn="auto" latinLnBrk="0" hangingPunct="0">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（５）</a:t>
            </a:r>
            <a:r>
              <a:rPr kumimoji="1" lang="ja-JP" altLang="ja-JP" sz="1600" b="1" i="0" u="sng"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財産が残る可能性のある経費</a:t>
            </a:r>
            <a:r>
              <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（財産が残る可能性のある経費は地元負担とする。但し、事業に付帯する</a:t>
            </a:r>
            <a:endParaRPr kumimoji="1" lang="en-US"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endParaRPr>
          </a:p>
          <a:p>
            <a:pPr marL="628650" marR="0" lvl="0" indent="-139700" algn="just" defTabSz="914400" rtl="0" eaLnBrk="1" fontAlgn="auto" latinLnBrk="0" hangingPunct="0">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a:t>
            </a:r>
            <a:r>
              <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什器・備品に限り、商品価格単価税込</a:t>
            </a:r>
            <a:r>
              <a:rPr kumimoji="1" lang="en-US"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10</a:t>
            </a:r>
            <a:r>
              <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万円未満のものは対象経費とする。）</a:t>
            </a:r>
          </a:p>
          <a:p>
            <a:pPr marL="698500" marR="0" lvl="0" indent="0" algn="just" defTabSz="914400" rtl="0" eaLnBrk="1" fontAlgn="auto" latinLnBrk="0" hangingPunct="0">
              <a:lnSpc>
                <a:spcPct val="15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a:t>
            </a:r>
            <a:r>
              <a:rPr kumimoji="1" lang="en-US" altLang="ja-JP" sz="14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a:t>
            </a:r>
            <a:r>
              <a:rPr kumimoji="1" lang="ja-JP" altLang="en-US" sz="14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a:t>
            </a:r>
            <a:r>
              <a:rPr kumimoji="1" lang="ja-JP" altLang="ja-JP" sz="1400" b="1" i="0" u="sng"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※消耗品（１０万円未満の什器・備品含む）の購入の上限額は、事業費全体（現金ベース）の</a:t>
            </a:r>
            <a:r>
              <a:rPr kumimoji="1" lang="en-US" altLang="ja-JP" sz="1400" b="1" i="0" u="sng"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20</a:t>
            </a:r>
            <a:r>
              <a:rPr kumimoji="1" lang="ja-JP" altLang="ja-JP" sz="1400" b="1" i="0" u="sng"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％又は</a:t>
            </a:r>
            <a:r>
              <a:rPr kumimoji="1" lang="en-US" altLang="ja-JP" sz="1400" b="1" i="0" u="sng"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5</a:t>
            </a:r>
            <a:r>
              <a:rPr kumimoji="1" lang="ja-JP" altLang="ja-JP" sz="1400" b="1" i="0" u="sng"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０万円の少ない方の金額</a:t>
            </a:r>
            <a:endParaRPr kumimoji="1" lang="ja-JP" altLang="ja-JP"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endParaRPr>
          </a:p>
          <a:p>
            <a:pPr marL="488950" marR="60325" lvl="0" indent="0" algn="just" defTabSz="914400" rtl="0" eaLnBrk="1" fontAlgn="auto" latinLnBrk="0" hangingPunct="0">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（６）</a:t>
            </a:r>
            <a:r>
              <a:rPr kumimoji="1" lang="ja-JP" altLang="ja-JP"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経常的な経費</a:t>
            </a:r>
            <a:r>
              <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（事業</a:t>
            </a: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推進</a:t>
            </a:r>
            <a:r>
              <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に係る人件費、事務所</a:t>
            </a:r>
            <a:r>
              <a:rPr lang="ja-JP" altLang="en-US" sz="1600" dirty="0">
                <a:solidFill>
                  <a:srgbClr val="000000"/>
                </a:solidFill>
                <a:latin typeface="游ゴシック" panose="020B0400000000000000" pitchFamily="50" charset="-128"/>
                <a:ea typeface="游ゴシック" panose="020B0400000000000000" pitchFamily="50" charset="-128"/>
                <a:cs typeface="Times New Roman" panose="02020603050405020304" pitchFamily="18" charset="0"/>
              </a:rPr>
              <a:t>等に係る家賃</a:t>
            </a:r>
            <a:r>
              <a:rPr kumimoji="1" lang="ja-JP" altLang="ja-JP" sz="1600" b="0" i="0" u="none" strike="noStrike" kern="1200" cap="none" spc="0" normalizeH="0" baseline="0" noProof="0" dirty="0" err="1">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保証金、敷金、仲介手数料、光水熱費、通信費、</a:t>
            </a:r>
            <a:endParaRPr kumimoji="1" lang="en-US"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endParaRPr>
          </a:p>
          <a:p>
            <a:pPr marL="488950" marR="60325" lvl="0" indent="0" algn="just" defTabSz="914400" rtl="0" eaLnBrk="1" fontAlgn="auto" latinLnBrk="0" hangingPunct="0">
              <a:lnSpc>
                <a:spcPct val="150000"/>
              </a:lnSpc>
              <a:spcBef>
                <a:spcPts val="0"/>
              </a:spcBef>
              <a:spcAft>
                <a:spcPts val="0"/>
              </a:spcAft>
              <a:buClrTx/>
              <a:buSzTx/>
              <a:buFontTx/>
              <a:buNone/>
              <a:tabLst/>
              <a:defRPr/>
            </a:pPr>
            <a:r>
              <a:rPr lang="ja-JP" altLang="en-US" sz="1600" dirty="0">
                <a:solidFill>
                  <a:srgbClr val="000000"/>
                </a:solidFill>
                <a:latin typeface="游ゴシック" panose="020B0400000000000000" pitchFamily="50" charset="-128"/>
                <a:ea typeface="游ゴシック" panose="020B0400000000000000" pitchFamily="50" charset="-128"/>
                <a:cs typeface="Times New Roman" panose="02020603050405020304" pitchFamily="18" charset="0"/>
              </a:rPr>
              <a:t>　</a:t>
            </a: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保険料、その他本</a:t>
            </a:r>
            <a:r>
              <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事業に関係のない</a:t>
            </a: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経費</a:t>
            </a:r>
            <a:r>
              <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p>
          <a:p>
            <a:pPr marL="488950" marR="60325" lvl="0" indent="0" algn="just" defTabSz="914400" rtl="0" eaLnBrk="1" fontAlgn="auto" latinLnBrk="0" hangingPunct="0">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（７）住民や</a:t>
            </a:r>
            <a:r>
              <a:rPr kumimoji="1" lang="ja-JP" altLang="ja-JP" sz="1600" b="0" i="0" u="none" strike="noStrike" kern="1200" cap="none" spc="2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観光客への</a:t>
            </a:r>
            <a:r>
              <a:rPr kumimoji="1" lang="ja-JP" altLang="ja-JP" sz="1600" b="1" i="0" u="none" strike="noStrike" kern="1200" cap="none" spc="2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現金支給等による助成（キャッシュバック・食事券・金券等）</a:t>
            </a:r>
            <a:endParaRPr kumimoji="1" lang="ja-JP" altLang="ja-JP" sz="1600" b="1" i="0" u="none" strike="noStrike" kern="1200" cap="none" spc="2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488950" marR="0" lvl="0" indent="0" algn="just" defTabSz="914400" rtl="0" eaLnBrk="1" fontAlgn="auto" latinLnBrk="0" hangingPunct="0">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（８）</a:t>
            </a:r>
            <a:r>
              <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会費、協賛金などの義務外負担金</a:t>
            </a: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、事務局打ち合わせ等による飲食費</a:t>
            </a:r>
            <a:endParaRPr kumimoji="1" lang="en-US"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endParaRPr>
          </a:p>
          <a:p>
            <a:pPr marL="488950" marR="0" lvl="0" indent="0" algn="just" defTabSz="914400" rtl="0" eaLnBrk="1" fontAlgn="auto" latinLnBrk="0" hangingPunct="0">
              <a:lnSpc>
                <a:spcPct val="150000"/>
              </a:lnSpc>
              <a:spcBef>
                <a:spcPts val="0"/>
              </a:spcBef>
              <a:spcAft>
                <a:spcPts val="0"/>
              </a:spcAft>
              <a:buClrTx/>
              <a:buSzTx/>
              <a:buFontTx/>
              <a:buNone/>
              <a:tabLst/>
              <a:defRPr/>
            </a:pPr>
            <a:r>
              <a:rPr lang="ja-JP" altLang="en-US" sz="1600" dirty="0">
                <a:solidFill>
                  <a:srgbClr val="000000"/>
                </a:solidFill>
                <a:latin typeface="游ゴシック" panose="020B0400000000000000" pitchFamily="50" charset="-128"/>
                <a:ea typeface="游ゴシック" panose="020B0400000000000000" pitchFamily="50" charset="-128"/>
                <a:cs typeface="Times New Roman" panose="02020603050405020304" pitchFamily="18" charset="0"/>
              </a:rPr>
              <a:t>（９）不動産の購入に係る経費</a:t>
            </a:r>
            <a:endParaRPr lang="en-US" altLang="ja-JP" sz="1600" dirty="0">
              <a:solidFill>
                <a:srgbClr val="000000"/>
              </a:solidFill>
              <a:latin typeface="游ゴシック" panose="020B0400000000000000" pitchFamily="50" charset="-128"/>
              <a:ea typeface="游ゴシック" panose="020B0400000000000000" pitchFamily="50" charset="-128"/>
              <a:cs typeface="Times New Roman" panose="02020603050405020304" pitchFamily="18" charset="0"/>
            </a:endParaRPr>
          </a:p>
          <a:p>
            <a:pPr marL="488950" marR="0" lvl="0" indent="0" algn="just" defTabSz="914400" rtl="0" eaLnBrk="1" fontAlgn="auto" latinLnBrk="0" hangingPunct="0">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en-US"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10</a:t>
            </a: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）設備等導入に係る工事費</a:t>
            </a:r>
            <a:endParaRPr kumimoji="1" lang="en-US"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endParaRPr>
          </a:p>
          <a:p>
            <a:pPr marL="488950" marR="0" lvl="0" indent="0" algn="just" defTabSz="914400" rtl="0" eaLnBrk="1" fontAlgn="auto" latinLnBrk="0" hangingPunct="0">
              <a:lnSpc>
                <a:spcPct val="150000"/>
              </a:lnSpc>
              <a:spcBef>
                <a:spcPts val="0"/>
              </a:spcBef>
              <a:spcAft>
                <a:spcPts val="0"/>
              </a:spcAft>
              <a:buClrTx/>
              <a:buSzTx/>
              <a:buFontTx/>
              <a:buNone/>
              <a:tabLst/>
              <a:defRPr/>
            </a:pPr>
            <a:r>
              <a:rPr lang="ja-JP" altLang="en-US" sz="1600" dirty="0">
                <a:solidFill>
                  <a:srgbClr val="000000"/>
                </a:solidFill>
                <a:latin typeface="游ゴシック" panose="020B0400000000000000" pitchFamily="50" charset="-128"/>
                <a:ea typeface="游ゴシック" panose="020B0400000000000000" pitchFamily="50" charset="-128"/>
                <a:cs typeface="Times New Roman" panose="02020603050405020304" pitchFamily="18" charset="0"/>
              </a:rPr>
              <a:t>（</a:t>
            </a:r>
            <a:r>
              <a:rPr lang="en-US" altLang="ja-JP" sz="1600" dirty="0">
                <a:solidFill>
                  <a:srgbClr val="000000"/>
                </a:solidFill>
                <a:latin typeface="游ゴシック" panose="020B0400000000000000" pitchFamily="50" charset="-128"/>
                <a:ea typeface="游ゴシック" panose="020B0400000000000000" pitchFamily="50" charset="-128"/>
                <a:cs typeface="Times New Roman" panose="02020603050405020304" pitchFamily="18" charset="0"/>
              </a:rPr>
              <a:t>11</a:t>
            </a:r>
            <a:r>
              <a:rPr lang="ja-JP" altLang="en-US" sz="1600" dirty="0">
                <a:solidFill>
                  <a:srgbClr val="000000"/>
                </a:solidFill>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1600" b="1" dirty="0">
                <a:solidFill>
                  <a:srgbClr val="000000"/>
                </a:solidFill>
                <a:latin typeface="游ゴシック" panose="020B0400000000000000" pitchFamily="50" charset="-128"/>
                <a:ea typeface="游ゴシック" panose="020B0400000000000000" pitchFamily="50" charset="-128"/>
                <a:cs typeface="Times New Roman" panose="02020603050405020304" pitchFamily="18" charset="0"/>
              </a:rPr>
              <a:t>実証事業終了後の保守管理費等</a:t>
            </a:r>
            <a:r>
              <a:rPr lang="ja-JP" altLang="en-US" sz="1600" dirty="0">
                <a:solidFill>
                  <a:srgbClr val="000000"/>
                </a:solidFill>
                <a:latin typeface="游ゴシック" panose="020B0400000000000000" pitchFamily="50" charset="-128"/>
                <a:ea typeface="游ゴシック" panose="020B0400000000000000" pitchFamily="50" charset="-128"/>
                <a:cs typeface="Times New Roman" panose="02020603050405020304" pitchFamily="18" charset="0"/>
              </a:rPr>
              <a:t>（サブスクリプション等）</a:t>
            </a:r>
            <a:endPar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endParaRPr>
          </a:p>
          <a:p>
            <a:pPr marL="488950" marR="0" lvl="0" indent="0" algn="just" defTabSz="914400" rtl="0" eaLnBrk="1" fontAlgn="auto" latinLnBrk="0" hangingPunct="0">
              <a:lnSpc>
                <a:spcPct val="15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en-US"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12</a:t>
            </a:r>
            <a:r>
              <a:rPr kumimoji="1" lang="ja-JP" altLang="en-US"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その他明らかに不適切と思われる経費</a:t>
            </a:r>
          </a:p>
        </p:txBody>
      </p:sp>
      <p:sp>
        <p:nvSpPr>
          <p:cNvPr id="2" name="テキスト ボックス 1">
            <a:extLst>
              <a:ext uri="{FF2B5EF4-FFF2-40B4-BE49-F238E27FC236}">
                <a16:creationId xmlns:a16="http://schemas.microsoft.com/office/drawing/2014/main" id="{B92FA10A-B43D-E583-3820-D16D31000232}"/>
              </a:ext>
            </a:extLst>
          </p:cNvPr>
          <p:cNvSpPr txBox="1"/>
          <p:nvPr/>
        </p:nvSpPr>
        <p:spPr>
          <a:xfrm>
            <a:off x="427539" y="743391"/>
            <a:ext cx="8578238" cy="400110"/>
          </a:xfrm>
          <a:prstGeom prst="rect">
            <a:avLst/>
          </a:prstGeom>
          <a:noFill/>
          <a:ln w="19050">
            <a:solidFill>
              <a:srgbClr val="FF0000"/>
            </a:solidFill>
          </a:ln>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1" lang="ja-JP" altLang="en-US" sz="2000" b="1" i="0" u="none" strike="noStrike" kern="1200" cap="none" spc="0" normalizeH="0" baseline="0" noProof="0">
                <a:ln>
                  <a:noFill/>
                </a:ln>
                <a:solidFill>
                  <a:srgbClr val="FF0000"/>
                </a:solidFill>
                <a:effectLst/>
                <a:uLnTx/>
                <a:uFillTx/>
                <a:latin typeface="游ゴシック" panose="020B0400000000000000" pitchFamily="50" charset="-128"/>
                <a:ea typeface="游ゴシック" panose="020B0400000000000000" pitchFamily="50" charset="-128"/>
                <a:cs typeface="+mn-cs"/>
              </a:rPr>
              <a:t>注：以下の事業・経費については、補助対象となりません。</a:t>
            </a:r>
          </a:p>
        </p:txBody>
      </p:sp>
      <p:sp>
        <p:nvSpPr>
          <p:cNvPr id="3" name="スライド番号プレースホルダー 2">
            <a:extLst>
              <a:ext uri="{FF2B5EF4-FFF2-40B4-BE49-F238E27FC236}">
                <a16:creationId xmlns:a16="http://schemas.microsoft.com/office/drawing/2014/main" id="{C224DE11-AD98-571F-79A1-3DF5B249017A}"/>
              </a:ext>
            </a:extLst>
          </p:cNvPr>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AB90E1-8A1E-4CDD-A83B-8AFD55E4F56C}" type="slidenum">
              <a:rPr kumimoji="1" lang="ja-JP" altLang="en-US" sz="1200" b="0" i="0" u="none" strike="noStrike" kern="1200" cap="none" spc="0" normalizeH="0" baseline="0" noProof="0" smtClean="0">
                <a:ln>
                  <a:noFill/>
                </a:ln>
                <a:solidFill>
                  <a:prstClr val="black">
                    <a:tint val="82000"/>
                  </a:prstClr>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200" b="0" i="0" u="none" strike="noStrike" kern="1200" cap="none" spc="0" normalizeH="0" baseline="0" noProof="0" dirty="0">
              <a:ln>
                <a:noFill/>
              </a:ln>
              <a:solidFill>
                <a:prstClr val="black">
                  <a:tint val="82000"/>
                </a:prstClr>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1300998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15">
            <a:extLst>
              <a:ext uri="{FF2B5EF4-FFF2-40B4-BE49-F238E27FC236}">
                <a16:creationId xmlns:a16="http://schemas.microsoft.com/office/drawing/2014/main" id="{90AD4251-3934-2054-B32C-F9C9EBACCF4D}"/>
              </a:ext>
            </a:extLst>
          </p:cNvPr>
          <p:cNvSpPr txBox="1">
            <a:spLocks noChangeArrowheads="1"/>
          </p:cNvSpPr>
          <p:nvPr/>
        </p:nvSpPr>
        <p:spPr bwMode="auto">
          <a:xfrm>
            <a:off x="111256"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2400" b="1" dirty="0">
                <a:ln w="0">
                  <a:noFill/>
                </a:ln>
                <a:solidFill>
                  <a:schemeClr val="tx1"/>
                </a:solidFill>
                <a:latin typeface="+mn-ea"/>
                <a:ea typeface="+mn-ea"/>
              </a:rPr>
              <a:t>７．支給要件について 　　　</a:t>
            </a:r>
            <a:endParaRPr lang="en-US" altLang="ja-JP" sz="2400" b="1" dirty="0">
              <a:latin typeface="+mn-ea"/>
              <a:ea typeface="+mn-ea"/>
            </a:endParaRPr>
          </a:p>
        </p:txBody>
      </p:sp>
      <p:cxnSp>
        <p:nvCxnSpPr>
          <p:cNvPr id="48" name="直線コネクタ 47">
            <a:extLst>
              <a:ext uri="{FF2B5EF4-FFF2-40B4-BE49-F238E27FC236}">
                <a16:creationId xmlns:a16="http://schemas.microsoft.com/office/drawing/2014/main" id="{50BAF182-62C5-9B6E-6D54-638FB8D2A7EF}"/>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7A676C11-21FF-09A5-567B-0204778E2F1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7" name="角丸四角形 32">
            <a:extLst>
              <a:ext uri="{FF2B5EF4-FFF2-40B4-BE49-F238E27FC236}">
                <a16:creationId xmlns:a16="http://schemas.microsoft.com/office/drawing/2014/main" id="{70755374-12A5-0394-114C-17E2CF9DD366}"/>
              </a:ext>
            </a:extLst>
          </p:cNvPr>
          <p:cNvSpPr/>
          <p:nvPr/>
        </p:nvSpPr>
        <p:spPr>
          <a:xfrm>
            <a:off x="214026" y="900922"/>
            <a:ext cx="11763948" cy="1466166"/>
          </a:xfrm>
          <a:prstGeom prst="roundRect">
            <a:avLst>
              <a:gd name="adj" fmla="val 0"/>
            </a:avLst>
          </a:prstGeom>
          <a:solidFill>
            <a:srgbClr val="4472C4">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black"/>
                </a:solidFill>
                <a:effectLst/>
                <a:uLnTx/>
                <a:uFillTx/>
                <a:latin typeface="+mn-ea"/>
                <a:cs typeface="+mn-cs"/>
              </a:rPr>
              <a:t>財産が残るものは対象外</a:t>
            </a:r>
            <a:endParaRPr kumimoji="0" lang="en-US" altLang="ja-JP" sz="1800" b="1" i="0" u="none" strike="noStrike" kern="0" cap="none" spc="0" normalizeH="0" baseline="0" noProof="0">
              <a:ln>
                <a:noFill/>
              </a:ln>
              <a:solidFill>
                <a:prstClr val="black"/>
              </a:solidFill>
              <a:effectLst/>
              <a:uLnTx/>
              <a:uFillTx/>
              <a:latin typeface="+mn-ea"/>
              <a:cs typeface="+mn-cs"/>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ja-JP" sz="1000" b="0" i="0" u="none" strike="noStrike" kern="0" cap="none" spc="0" normalizeH="0" baseline="0" noProof="0">
              <a:ln>
                <a:noFill/>
              </a:ln>
              <a:solidFill>
                <a:prstClr val="black"/>
              </a:solidFill>
              <a:effectLst/>
              <a:uLnTx/>
              <a:uFillTx/>
              <a:latin typeface="+mn-ea"/>
              <a:cs typeface="+mn-cs"/>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altLang="ja-JP" sz="1600" b="0" i="0" u="none" strike="noStrike" kern="0" cap="none" spc="0" normalizeH="0" baseline="0" noProof="0">
                <a:ln>
                  <a:noFill/>
                </a:ln>
                <a:solidFill>
                  <a:srgbClr val="FF0000"/>
                </a:solidFill>
                <a:effectLst/>
                <a:uLnTx/>
                <a:uFillTx/>
                <a:latin typeface="+mn-ea"/>
                <a:cs typeface="+mn-cs"/>
              </a:rPr>
              <a:t>※</a:t>
            </a:r>
            <a:r>
              <a:rPr kumimoji="0" lang="ja-JP" altLang="en-US" sz="1600" b="1" i="0" u="sng" strike="noStrike" kern="0" cap="none" spc="0" normalizeH="0" baseline="0" noProof="0">
                <a:ln>
                  <a:noFill/>
                </a:ln>
                <a:solidFill>
                  <a:srgbClr val="FF0000"/>
                </a:solidFill>
                <a:effectLst/>
                <a:uLnTx/>
                <a:uFillTx/>
                <a:latin typeface="+mn-ea"/>
                <a:cs typeface="+mn-cs"/>
              </a:rPr>
              <a:t>ただし、事業に付帯する消耗品（什器・備品含む）は、１点あたりの商品単価が</a:t>
            </a:r>
            <a:r>
              <a:rPr kumimoji="0" lang="en-US" altLang="ja-JP" sz="1600" b="1" i="0" u="sng" strike="noStrike" kern="0" cap="none" spc="0" normalizeH="0" baseline="0" noProof="0">
                <a:ln>
                  <a:noFill/>
                </a:ln>
                <a:solidFill>
                  <a:srgbClr val="FF0000"/>
                </a:solidFill>
                <a:effectLst/>
                <a:uLnTx/>
                <a:uFillTx/>
                <a:latin typeface="+mn-ea"/>
                <a:cs typeface="+mn-cs"/>
              </a:rPr>
              <a:t>10</a:t>
            </a:r>
            <a:r>
              <a:rPr kumimoji="0" lang="ja-JP" altLang="en-US" sz="1600" b="1" i="0" u="sng" strike="noStrike" kern="0" cap="none" spc="0" normalizeH="0" baseline="0" noProof="0">
                <a:ln>
                  <a:noFill/>
                </a:ln>
                <a:solidFill>
                  <a:srgbClr val="FF0000"/>
                </a:solidFill>
                <a:effectLst/>
                <a:uLnTx/>
                <a:uFillTx/>
                <a:latin typeface="+mn-ea"/>
                <a:cs typeface="+mn-cs"/>
              </a:rPr>
              <a:t>万円（消費税含む）未満まで可能</a:t>
            </a:r>
            <a:r>
              <a:rPr kumimoji="0" lang="ja-JP" altLang="en-US" sz="1600" b="0" i="0" u="sng" strike="noStrike" kern="0" cap="none" spc="0" normalizeH="0" baseline="0" noProof="0">
                <a:ln>
                  <a:noFill/>
                </a:ln>
                <a:solidFill>
                  <a:srgbClr val="FF0000"/>
                </a:solidFill>
                <a:effectLst/>
                <a:uLnTx/>
                <a:uFillTx/>
                <a:latin typeface="+mn-ea"/>
                <a:cs typeface="+mn-cs"/>
              </a:rPr>
              <a:t>。</a:t>
            </a:r>
            <a:r>
              <a:rPr kumimoji="0" lang="ja-JP" altLang="en-US" sz="1600" b="0" i="0" u="none" strike="noStrike" kern="0" cap="none" spc="0" normalizeH="0" baseline="0" noProof="0">
                <a:ln>
                  <a:noFill/>
                </a:ln>
                <a:solidFill>
                  <a:prstClr val="black"/>
                </a:solidFill>
                <a:effectLst/>
                <a:uLnTx/>
                <a:uFillTx/>
                <a:latin typeface="+mn-ea"/>
                <a:cs typeface="+mn-cs"/>
              </a:rPr>
              <a:t>　</a:t>
            </a:r>
            <a:endParaRPr kumimoji="0" lang="en-US" altLang="ja-JP" sz="1600" b="0" i="0" u="none" strike="noStrike" kern="0" cap="none" spc="0" normalizeH="0" baseline="0" noProof="0">
              <a:ln>
                <a:noFill/>
              </a:ln>
              <a:solidFill>
                <a:prstClr val="black"/>
              </a:solidFill>
              <a:effectLst/>
              <a:uLnTx/>
              <a:uFillTx/>
              <a:latin typeface="+mn-ea"/>
              <a:cs typeface="+mn-cs"/>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ja-JP" sz="600" b="0" i="0" u="none" strike="noStrike" kern="0" cap="none" spc="0" normalizeH="0" baseline="0" noProof="0">
              <a:ln>
                <a:noFill/>
              </a:ln>
              <a:solidFill>
                <a:prstClr val="black"/>
              </a:solidFill>
              <a:effectLst/>
              <a:uLnTx/>
              <a:uFillTx/>
              <a:latin typeface="+mn-ea"/>
              <a:cs typeface="+mn-cs"/>
            </a:endParaRPr>
          </a:p>
          <a:p>
            <a:pPr marL="0" marR="0" lvl="0" indent="0" defTabSz="457200" eaLnBrk="1" fontAlgn="auto" latinLnBrk="0" hangingPunct="1">
              <a:lnSpc>
                <a:spcPct val="100000"/>
              </a:lnSpc>
              <a:spcBef>
                <a:spcPts val="0"/>
              </a:spcBef>
              <a:spcAft>
                <a:spcPts val="0"/>
              </a:spcAft>
              <a:buClrTx/>
              <a:buSzTx/>
              <a:buFontTx/>
              <a:buNone/>
              <a:tabLst/>
              <a:defRPr/>
            </a:pPr>
            <a:r>
              <a:rPr lang="ja-JP" altLang="en-US" sz="1600">
                <a:solidFill>
                  <a:srgbClr val="000000"/>
                </a:solidFill>
                <a:effectLst/>
                <a:latin typeface="+mn-ea"/>
                <a:cs typeface="Times New Roman" panose="02020603050405020304" pitchFamily="18" charset="0"/>
              </a:rPr>
              <a:t>　</a:t>
            </a:r>
            <a:r>
              <a:rPr lang="ja-JP" altLang="ja-JP" sz="1600" b="1">
                <a:solidFill>
                  <a:srgbClr val="000000"/>
                </a:solidFill>
                <a:effectLst/>
                <a:latin typeface="+mn-ea"/>
                <a:cs typeface="Times New Roman" panose="02020603050405020304" pitchFamily="18" charset="0"/>
              </a:rPr>
              <a:t>事業費全体（現金ベース）の</a:t>
            </a:r>
            <a:r>
              <a:rPr lang="ja-JP" altLang="en-US" sz="1600" b="1">
                <a:solidFill>
                  <a:srgbClr val="000000"/>
                </a:solidFill>
                <a:effectLst/>
                <a:latin typeface="+mn-ea"/>
                <a:cs typeface="Times New Roman" panose="02020603050405020304" pitchFamily="18" charset="0"/>
              </a:rPr>
              <a:t>２０％</a:t>
            </a:r>
            <a:r>
              <a:rPr lang="ja-JP" altLang="ja-JP" sz="1600" b="1">
                <a:solidFill>
                  <a:srgbClr val="000000"/>
                </a:solidFill>
                <a:effectLst/>
                <a:latin typeface="+mn-ea"/>
                <a:cs typeface="Times New Roman" panose="02020603050405020304" pitchFamily="18" charset="0"/>
              </a:rPr>
              <a:t>又は</a:t>
            </a:r>
            <a:r>
              <a:rPr lang="en-US" altLang="ja-JP" sz="1600" b="1">
                <a:solidFill>
                  <a:srgbClr val="000000"/>
                </a:solidFill>
                <a:effectLst/>
                <a:latin typeface="+mn-ea"/>
                <a:cs typeface="Times New Roman" panose="02020603050405020304" pitchFamily="18" charset="0"/>
              </a:rPr>
              <a:t>5</a:t>
            </a:r>
            <a:r>
              <a:rPr lang="ja-JP" altLang="ja-JP" sz="1600" b="1">
                <a:solidFill>
                  <a:srgbClr val="000000"/>
                </a:solidFill>
                <a:effectLst/>
                <a:latin typeface="+mn-ea"/>
                <a:cs typeface="Times New Roman" panose="02020603050405020304" pitchFamily="18" charset="0"/>
              </a:rPr>
              <a:t>０万円の少ない方の金額</a:t>
            </a:r>
            <a:endParaRPr kumimoji="0" lang="en-US" altLang="ja-JP" sz="1600" b="1" i="0" strike="noStrike" kern="0" cap="none" spc="0" normalizeH="0" baseline="0" noProof="0">
              <a:ln>
                <a:noFill/>
              </a:ln>
              <a:solidFill>
                <a:prstClr val="black"/>
              </a:solidFill>
              <a:effectLst/>
              <a:uLnTx/>
              <a:uFillTx/>
              <a:latin typeface="+mn-ea"/>
              <a:cs typeface="+mn-cs"/>
            </a:endParaRPr>
          </a:p>
        </p:txBody>
      </p:sp>
      <p:sp>
        <p:nvSpPr>
          <p:cNvPr id="8" name="四角形: 角を丸くする 7">
            <a:extLst>
              <a:ext uri="{FF2B5EF4-FFF2-40B4-BE49-F238E27FC236}">
                <a16:creationId xmlns:a16="http://schemas.microsoft.com/office/drawing/2014/main" id="{A050A0E7-390A-2891-2CBC-54100E2DD84D}"/>
              </a:ext>
            </a:extLst>
          </p:cNvPr>
          <p:cNvSpPr/>
          <p:nvPr/>
        </p:nvSpPr>
        <p:spPr>
          <a:xfrm>
            <a:off x="214026" y="5021417"/>
            <a:ext cx="11763948" cy="1273174"/>
          </a:xfrm>
          <a:prstGeom prst="roundRect">
            <a:avLst>
              <a:gd name="adj" fmla="val 0"/>
            </a:avLst>
          </a:prstGeom>
          <a:solidFill>
            <a:srgbClr val="4472C4">
              <a:lumMod val="20000"/>
              <a:lumOff val="80000"/>
            </a:srgbClr>
          </a:solidFill>
          <a:ln w="12700" cap="flat" cmpd="sng" algn="ctr">
            <a:solidFill>
              <a:srgbClr val="4472C4">
                <a:shade val="50000"/>
              </a:srgbClr>
            </a:solid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dirty="0">
                <a:ln w="0">
                  <a:noFill/>
                </a:ln>
                <a:solidFill>
                  <a:prstClr val="black"/>
                </a:solidFill>
                <a:effectLst/>
                <a:uLnTx/>
                <a:uFillTx/>
                <a:latin typeface="+mn-ea"/>
                <a:cs typeface="+mn-cs"/>
              </a:rPr>
              <a:t>（例）</a:t>
            </a:r>
            <a:r>
              <a:rPr kumimoji="0" lang="ja-JP" altLang="en-US" sz="1600" kern="0" dirty="0">
                <a:ln w="0">
                  <a:noFill/>
                </a:ln>
                <a:solidFill>
                  <a:prstClr val="black"/>
                </a:solidFill>
                <a:latin typeface="+mn-ea"/>
              </a:rPr>
              <a:t>混雑緩和</a:t>
            </a:r>
            <a:r>
              <a:rPr kumimoji="0" lang="ja-JP" altLang="en-US" sz="1600" b="0" i="0" u="none" strike="noStrike" kern="0" cap="none" spc="0" normalizeH="0" baseline="0" noProof="0" dirty="0">
                <a:ln w="0">
                  <a:noFill/>
                </a:ln>
                <a:solidFill>
                  <a:prstClr val="black"/>
                </a:solidFill>
                <a:effectLst/>
                <a:uLnTx/>
                <a:uFillTx/>
                <a:latin typeface="+mn-ea"/>
                <a:cs typeface="+mn-cs"/>
              </a:rPr>
              <a:t>対策地域住民向け説明　☛　机・椅子・パソコン・プリンター・プロジェクター、スクリーン等</a:t>
            </a:r>
            <a:endParaRPr kumimoji="0" lang="en-US" altLang="ja-JP" sz="1600" b="0" i="0" u="none" strike="noStrike" kern="0" cap="none" spc="0" normalizeH="0" baseline="0" noProof="0" dirty="0">
              <a:ln w="0">
                <a:noFill/>
              </a:ln>
              <a:solidFill>
                <a:prstClr val="black"/>
              </a:solidFill>
              <a:effectLst/>
              <a:uLnTx/>
              <a:uFillTx/>
              <a:latin typeface="+mn-ea"/>
              <a:cs typeface="+mn-cs"/>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dirty="0">
                <a:ln w="0">
                  <a:noFill/>
                </a:ln>
                <a:solidFill>
                  <a:prstClr val="black"/>
                </a:solidFill>
                <a:effectLst/>
                <a:uLnTx/>
                <a:uFillTx/>
                <a:latin typeface="+mn-ea"/>
                <a:cs typeface="+mn-cs"/>
              </a:rPr>
              <a:t>　　　最寄り駅、バスターミナルからのシェアサイクル　☛　電動自転車</a:t>
            </a:r>
            <a:endParaRPr kumimoji="0" lang="en-US" altLang="ja-JP" sz="1600" b="0" i="0" u="none" strike="noStrike" kern="0" cap="none" spc="0" normalizeH="0" baseline="0" noProof="0" dirty="0">
              <a:ln w="0">
                <a:noFill/>
              </a:ln>
              <a:solidFill>
                <a:prstClr val="black"/>
              </a:solidFill>
              <a:effectLst/>
              <a:uLnTx/>
              <a:uFillTx/>
              <a:latin typeface="+mn-ea"/>
              <a:cs typeface="+mn-cs"/>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dirty="0">
                <a:ln w="0">
                  <a:noFill/>
                </a:ln>
                <a:solidFill>
                  <a:prstClr val="black"/>
                </a:solidFill>
                <a:effectLst/>
                <a:uLnTx/>
                <a:uFillTx/>
                <a:latin typeface="+mn-ea"/>
                <a:cs typeface="+mn-cs"/>
              </a:rPr>
              <a:t>　・上記のものであっても、</a:t>
            </a:r>
            <a:r>
              <a:rPr kumimoji="0" lang="ja-JP" altLang="en-US" sz="1600" b="1" i="0" u="none" strike="noStrike" kern="0" cap="none" spc="0" normalizeH="0" baseline="0" noProof="0" dirty="0">
                <a:ln w="0">
                  <a:noFill/>
                </a:ln>
                <a:solidFill>
                  <a:prstClr val="black"/>
                </a:solidFill>
                <a:effectLst/>
                <a:uLnTx/>
                <a:uFillTx/>
                <a:latin typeface="+mn-ea"/>
                <a:cs typeface="+mn-cs"/>
              </a:rPr>
              <a:t>事務局の業務で使用するものは</a:t>
            </a:r>
            <a:r>
              <a:rPr kumimoji="0" lang="ja-JP" altLang="en-US" sz="1600" b="1" i="0" u="sng" strike="noStrike" kern="0" cap="none" spc="0" normalizeH="0" baseline="0" noProof="0" dirty="0">
                <a:ln w="0">
                  <a:noFill/>
                </a:ln>
                <a:solidFill>
                  <a:prstClr val="black"/>
                </a:solidFill>
                <a:effectLst/>
                <a:uLnTx/>
                <a:uFillTx/>
                <a:latin typeface="+mn-ea"/>
                <a:cs typeface="+mn-cs"/>
              </a:rPr>
              <a:t>経常的な経費</a:t>
            </a:r>
            <a:r>
              <a:rPr kumimoji="0" lang="ja-JP" altLang="en-US" sz="1600" b="0" i="0" u="none" strike="noStrike" kern="0" cap="none" spc="0" normalizeH="0" baseline="0" noProof="0" dirty="0">
                <a:ln w="0">
                  <a:noFill/>
                </a:ln>
                <a:solidFill>
                  <a:prstClr val="black"/>
                </a:solidFill>
                <a:effectLst/>
                <a:uLnTx/>
                <a:uFillTx/>
                <a:latin typeface="+mn-ea"/>
                <a:cs typeface="+mn-cs"/>
              </a:rPr>
              <a:t>とみなされ認められません。</a:t>
            </a:r>
            <a:endParaRPr kumimoji="0" lang="en-US" altLang="ja-JP" sz="1600" b="0" i="0" u="none" strike="noStrike" kern="0" cap="none" spc="0" normalizeH="0" baseline="0" noProof="0" dirty="0">
              <a:ln w="0">
                <a:noFill/>
              </a:ln>
              <a:solidFill>
                <a:prstClr val="black"/>
              </a:solidFill>
              <a:effectLst/>
              <a:uLnTx/>
              <a:uFillTx/>
              <a:latin typeface="+mn-ea"/>
              <a:cs typeface="+mn-cs"/>
            </a:endParaRPr>
          </a:p>
        </p:txBody>
      </p:sp>
      <p:sp>
        <p:nvSpPr>
          <p:cNvPr id="9" name="正方形/長方形 8">
            <a:extLst>
              <a:ext uri="{FF2B5EF4-FFF2-40B4-BE49-F238E27FC236}">
                <a16:creationId xmlns:a16="http://schemas.microsoft.com/office/drawing/2014/main" id="{1DC67271-33E4-741B-CCFF-287317A7FE44}"/>
              </a:ext>
            </a:extLst>
          </p:cNvPr>
          <p:cNvSpPr/>
          <p:nvPr/>
        </p:nvSpPr>
        <p:spPr>
          <a:xfrm>
            <a:off x="298174" y="2430385"/>
            <a:ext cx="11679799" cy="2546646"/>
          </a:xfrm>
          <a:prstGeom prst="rect">
            <a:avLst/>
          </a:prstGeom>
          <a:noFill/>
          <a:ln w="12700" cap="flat" cmpd="sng" algn="ctr">
            <a:noFill/>
            <a:prstDash val="solid"/>
            <a:miter lim="800000"/>
          </a:ln>
          <a:effectLst/>
        </p:spPr>
        <p:txBody>
          <a:bodyPr rtlCol="0" anchor="ctr"/>
          <a:lstStyle/>
          <a:p>
            <a:pPr marL="800100" marR="0" lvl="0" indent="-800100" algn="just" defTabSz="457200" eaLnBrk="1" fontAlgn="auto" latinLnBrk="0" hangingPunct="1">
              <a:lnSpc>
                <a:spcPct val="100000"/>
              </a:lnSpc>
              <a:spcBef>
                <a:spcPts val="0"/>
              </a:spcBef>
              <a:spcAft>
                <a:spcPts val="0"/>
              </a:spcAft>
              <a:buClrTx/>
              <a:buSzTx/>
              <a:buFontTx/>
              <a:buNone/>
              <a:tabLst/>
              <a:defRPr/>
            </a:pPr>
            <a:r>
              <a:rPr kumimoji="0" lang="ja-JP" altLang="en-US" sz="1600" b="1" i="0" u="none" strike="noStrike" kern="100" cap="none" spc="0" normalizeH="0" baseline="0" noProof="0">
                <a:ln>
                  <a:noFill/>
                </a:ln>
                <a:solidFill>
                  <a:prstClr val="black"/>
                </a:solidFill>
                <a:effectLst/>
                <a:uLnTx/>
                <a:uFillTx/>
                <a:latin typeface="+mn-ea"/>
                <a:cs typeface="Times New Roman" panose="02020603050405020304" pitchFamily="18" charset="0"/>
              </a:rPr>
              <a:t>商品</a:t>
            </a:r>
            <a:r>
              <a:rPr kumimoji="0" lang="ja-JP" altLang="ja-JP" sz="1600" b="1" i="0" u="none" strike="noStrike" kern="100" cap="none" spc="0" normalizeH="0" baseline="0" noProof="0">
                <a:ln>
                  <a:noFill/>
                </a:ln>
                <a:solidFill>
                  <a:prstClr val="black"/>
                </a:solidFill>
                <a:effectLst/>
                <a:uLnTx/>
                <a:uFillTx/>
                <a:latin typeface="+mn-ea"/>
                <a:cs typeface="Times New Roman" panose="02020603050405020304" pitchFamily="18" charset="0"/>
              </a:rPr>
              <a:t>本体価格の単価が１０万円</a:t>
            </a:r>
            <a:r>
              <a:rPr kumimoji="0" lang="ja-JP" altLang="en-US" sz="1600" b="1" i="0" u="none" strike="noStrike" kern="100" cap="none" spc="0" normalizeH="0" baseline="0" noProof="0">
                <a:ln>
                  <a:noFill/>
                </a:ln>
                <a:solidFill>
                  <a:prstClr val="black"/>
                </a:solidFill>
                <a:effectLst/>
                <a:uLnTx/>
                <a:uFillTx/>
                <a:latin typeface="+mn-ea"/>
                <a:cs typeface="Times New Roman" panose="02020603050405020304" pitchFamily="18" charset="0"/>
              </a:rPr>
              <a:t>（消費税含む）</a:t>
            </a:r>
            <a:r>
              <a:rPr kumimoji="0" lang="ja-JP" altLang="ja-JP" sz="1600" b="1" i="0" u="none" strike="noStrike" kern="100" cap="none" spc="0" normalizeH="0" baseline="0" noProof="0">
                <a:ln>
                  <a:noFill/>
                </a:ln>
                <a:solidFill>
                  <a:prstClr val="black"/>
                </a:solidFill>
                <a:effectLst/>
                <a:uLnTx/>
                <a:uFillTx/>
                <a:latin typeface="+mn-ea"/>
                <a:cs typeface="Times New Roman" panose="02020603050405020304" pitchFamily="18" charset="0"/>
              </a:rPr>
              <a:t>未満</a:t>
            </a:r>
            <a:r>
              <a:rPr kumimoji="0" lang="ja-JP" altLang="en-US" sz="1600" b="1" i="0" u="none" strike="noStrike" kern="100" cap="none" spc="0" normalizeH="0" baseline="0" noProof="0">
                <a:ln>
                  <a:noFill/>
                </a:ln>
                <a:solidFill>
                  <a:prstClr val="black"/>
                </a:solidFill>
                <a:effectLst/>
                <a:uLnTx/>
                <a:uFillTx/>
                <a:latin typeface="+mn-ea"/>
                <a:cs typeface="Times New Roman" panose="02020603050405020304" pitchFamily="18" charset="0"/>
              </a:rPr>
              <a:t>まで</a:t>
            </a:r>
            <a:r>
              <a:rPr kumimoji="0" lang="ja-JP" altLang="ja-JP" sz="1600" b="1" i="0" u="none" strike="noStrike" kern="100" cap="none" spc="0" normalizeH="0" baseline="0" noProof="0">
                <a:ln>
                  <a:noFill/>
                </a:ln>
                <a:solidFill>
                  <a:prstClr val="black"/>
                </a:solidFill>
                <a:effectLst/>
                <a:uLnTx/>
                <a:uFillTx/>
                <a:latin typeface="+mn-ea"/>
                <a:cs typeface="Times New Roman" panose="02020603050405020304" pitchFamily="18" charset="0"/>
              </a:rPr>
              <a:t>購入が可能です。</a:t>
            </a:r>
            <a:endParaRPr kumimoji="0" lang="en-US" altLang="ja-JP" sz="1600" b="1" i="0" u="none" strike="noStrike" kern="100" cap="none" spc="0" normalizeH="0" baseline="0" noProof="0">
              <a:ln>
                <a:noFill/>
              </a:ln>
              <a:solidFill>
                <a:prstClr val="black"/>
              </a:solidFill>
              <a:effectLst/>
              <a:uLnTx/>
              <a:uFillTx/>
              <a:latin typeface="+mn-ea"/>
              <a:cs typeface="Times New Roman" panose="02020603050405020304" pitchFamily="18" charset="0"/>
            </a:endParaRPr>
          </a:p>
          <a:p>
            <a:pPr marL="800100" marR="0" lvl="0" indent="-800100" algn="just" defTabSz="457200" eaLnBrk="1" fontAlgn="auto" latinLnBrk="0" hangingPunct="1">
              <a:lnSpc>
                <a:spcPct val="100000"/>
              </a:lnSpc>
              <a:spcBef>
                <a:spcPts val="0"/>
              </a:spcBef>
              <a:spcAft>
                <a:spcPts val="0"/>
              </a:spcAft>
              <a:buClrTx/>
              <a:buSzTx/>
              <a:buFontTx/>
              <a:buNone/>
              <a:tabLst/>
              <a:defRPr/>
            </a:pPr>
            <a:r>
              <a:rPr kumimoji="0" lang="ja-JP" altLang="ja-JP" sz="1600" b="0" i="0" u="sng" strike="noStrike" kern="100" cap="none" spc="0" normalizeH="0" baseline="0" noProof="0">
                <a:ln>
                  <a:noFill/>
                </a:ln>
                <a:solidFill>
                  <a:prstClr val="black"/>
                </a:solidFill>
                <a:effectLst/>
                <a:uLnTx/>
                <a:uFillTx/>
                <a:latin typeface="+mn-ea"/>
                <a:cs typeface="Times New Roman" panose="02020603050405020304" pitchFamily="18" charset="0"/>
              </a:rPr>
              <a:t>商品の使用に必要な付帯経費（配送代や設置費）は</a:t>
            </a:r>
            <a:r>
              <a:rPr kumimoji="0" lang="ja-JP" altLang="en-US" sz="1600" b="0" i="0" u="sng" strike="noStrike" kern="100" cap="none" spc="0" normalizeH="0" baseline="0" noProof="0">
                <a:ln>
                  <a:noFill/>
                </a:ln>
                <a:solidFill>
                  <a:prstClr val="black"/>
                </a:solidFill>
                <a:effectLst/>
                <a:uLnTx/>
                <a:uFillTx/>
                <a:latin typeface="+mn-ea"/>
                <a:cs typeface="Times New Roman" panose="02020603050405020304" pitchFamily="18" charset="0"/>
              </a:rPr>
              <a:t>消耗品費に</a:t>
            </a:r>
            <a:r>
              <a:rPr kumimoji="0" lang="ja-JP" altLang="ja-JP" sz="1600" b="0" i="0" u="sng" strike="noStrike" kern="100" cap="none" spc="0" normalizeH="0" baseline="0" noProof="0">
                <a:ln>
                  <a:noFill/>
                </a:ln>
                <a:solidFill>
                  <a:prstClr val="black"/>
                </a:solidFill>
                <a:effectLst/>
                <a:uLnTx/>
                <a:uFillTx/>
                <a:latin typeface="+mn-ea"/>
                <a:cs typeface="Times New Roman" panose="02020603050405020304" pitchFamily="18" charset="0"/>
              </a:rPr>
              <a:t>含みません。</a:t>
            </a:r>
            <a:endParaRPr kumimoji="0" lang="en-US" altLang="ja-JP" sz="1600" b="0" i="0" u="sng" strike="noStrike" kern="100" cap="none" spc="0" normalizeH="0" baseline="0" noProof="0">
              <a:ln>
                <a:noFill/>
              </a:ln>
              <a:solidFill>
                <a:prstClr val="black"/>
              </a:solidFill>
              <a:effectLst/>
              <a:uLnTx/>
              <a:uFillTx/>
              <a:latin typeface="+mn-ea"/>
              <a:cs typeface="Times New Roman" panose="02020603050405020304" pitchFamily="18" charset="0"/>
            </a:endParaRPr>
          </a:p>
          <a:p>
            <a:pPr marL="800100" marR="0" lvl="0" indent="-800100" algn="just" defTabSz="457200" eaLnBrk="1" fontAlgn="auto" latinLnBrk="0" hangingPunct="1">
              <a:lnSpc>
                <a:spcPct val="100000"/>
              </a:lnSpc>
              <a:spcBef>
                <a:spcPts val="0"/>
              </a:spcBef>
              <a:spcAft>
                <a:spcPts val="0"/>
              </a:spcAft>
              <a:buClrTx/>
              <a:buSzTx/>
              <a:buFontTx/>
              <a:buNone/>
              <a:tabLst/>
              <a:defRPr/>
            </a:pPr>
            <a:endParaRPr kumimoji="0" lang="en-US" altLang="ja-JP" sz="1600" b="0" i="0" u="none" strike="noStrike" kern="100" cap="none" spc="0" normalizeH="0" baseline="0" noProof="0">
              <a:ln>
                <a:noFill/>
              </a:ln>
              <a:solidFill>
                <a:prstClr val="black"/>
              </a:solidFill>
              <a:effectLst/>
              <a:uLnTx/>
              <a:uFillTx/>
              <a:latin typeface="+mn-ea"/>
              <a:cs typeface="Times New Roman" panose="02020603050405020304" pitchFamily="18" charset="0"/>
            </a:endParaRPr>
          </a:p>
          <a:p>
            <a:pPr marL="800100" marR="0" lvl="0" indent="-800100" algn="just" defTabSz="457200" eaLnBrk="1" fontAlgn="auto" latinLnBrk="0" hangingPunct="1">
              <a:lnSpc>
                <a:spcPct val="100000"/>
              </a:lnSpc>
              <a:spcBef>
                <a:spcPts val="0"/>
              </a:spcBef>
              <a:spcAft>
                <a:spcPts val="0"/>
              </a:spcAft>
              <a:buClrTx/>
              <a:buSzTx/>
              <a:buFontTx/>
              <a:buNone/>
              <a:tabLst/>
              <a:defRPr/>
            </a:pPr>
            <a:r>
              <a:rPr kumimoji="0" lang="ja-JP" altLang="en-US" sz="1600" b="0" i="0" u="none" strike="noStrike" kern="100" cap="none" spc="0" normalizeH="0" baseline="0" noProof="0">
                <a:ln>
                  <a:noFill/>
                </a:ln>
                <a:solidFill>
                  <a:prstClr val="black"/>
                </a:solidFill>
                <a:effectLst/>
                <a:uLnTx/>
                <a:uFillTx/>
                <a:latin typeface="+mn-ea"/>
                <a:cs typeface="Times New Roman" panose="02020603050405020304" pitchFamily="18" charset="0"/>
              </a:rPr>
              <a:t>　</a:t>
            </a:r>
            <a:r>
              <a:rPr kumimoji="0" lang="ja-JP" altLang="en-US" sz="1600" b="0" i="0" u="none" strike="noStrike" kern="100" cap="none" spc="0" normalizeH="0" baseline="0" noProof="0">
                <a:ln>
                  <a:noFill/>
                </a:ln>
                <a:solidFill>
                  <a:srgbClr val="FF0000"/>
                </a:solidFill>
                <a:effectLst/>
                <a:uLnTx/>
                <a:uFillTx/>
                <a:latin typeface="+mn-ea"/>
                <a:cs typeface="Times New Roman" panose="02020603050405020304" pitchFamily="18" charset="0"/>
              </a:rPr>
              <a:t>（例１）　</a:t>
            </a:r>
            <a:r>
              <a:rPr kumimoji="0" lang="ja-JP"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机１台　商品価格税込</a:t>
            </a:r>
            <a:r>
              <a:rPr kumimoji="0" lang="en-US"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90,000</a:t>
            </a:r>
            <a:r>
              <a:rPr kumimoji="0" lang="ja-JP"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円＋配送料･設置費</a:t>
            </a:r>
            <a:r>
              <a:rPr kumimoji="0" lang="en-US"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30,000</a:t>
            </a:r>
            <a:r>
              <a:rPr kumimoji="0" lang="ja-JP"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円＝</a:t>
            </a:r>
            <a:r>
              <a:rPr kumimoji="0" lang="en-US"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120,000</a:t>
            </a:r>
            <a:r>
              <a:rPr kumimoji="0" lang="ja-JP"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円</a:t>
            </a:r>
            <a:endParaRPr kumimoji="0" lang="en-US"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endParaRPr>
          </a:p>
          <a:p>
            <a:pPr marL="800100" marR="0" lvl="0" indent="-800100" algn="just" defTabSz="457200" eaLnBrk="1" fontAlgn="auto" latinLnBrk="0" hangingPunct="1">
              <a:lnSpc>
                <a:spcPct val="100000"/>
              </a:lnSpc>
              <a:spcBef>
                <a:spcPts val="0"/>
              </a:spcBef>
              <a:spcAft>
                <a:spcPts val="0"/>
              </a:spcAft>
              <a:buClrTx/>
              <a:buSzTx/>
              <a:buFontTx/>
              <a:buNone/>
              <a:tabLst/>
              <a:defRPr/>
            </a:pPr>
            <a:r>
              <a:rPr kumimoji="0" lang="ja-JP" altLang="en-US" sz="1600" b="0" i="0" u="none" strike="noStrike" kern="100" cap="none" spc="0" normalizeH="0" baseline="0" noProof="0">
                <a:ln>
                  <a:noFill/>
                </a:ln>
                <a:solidFill>
                  <a:srgbClr val="FF0000"/>
                </a:solidFill>
                <a:effectLst/>
                <a:uLnTx/>
                <a:uFillTx/>
                <a:latin typeface="+mn-ea"/>
                <a:cs typeface="Times New Roman" panose="02020603050405020304" pitchFamily="18" charset="0"/>
              </a:rPr>
              <a:t>　　　　　　</a:t>
            </a:r>
            <a:r>
              <a:rPr kumimoji="0" lang="en-US" altLang="ja-JP" sz="1600" b="1" i="0" u="sng" strike="noStrike" kern="100" cap="none" spc="0" normalizeH="0" baseline="0" noProof="0">
                <a:ln>
                  <a:noFill/>
                </a:ln>
                <a:solidFill>
                  <a:srgbClr val="FF0000"/>
                </a:solidFill>
                <a:effectLst/>
                <a:uLnTx/>
                <a:uFillTx/>
                <a:latin typeface="+mn-ea"/>
                <a:cs typeface="Times New Roman" panose="02020603050405020304" pitchFamily="18" charset="0"/>
              </a:rPr>
              <a:t>※</a:t>
            </a:r>
            <a:r>
              <a:rPr kumimoji="0" lang="ja-JP" altLang="ja-JP" sz="1600" b="1" i="0" u="sng" strike="noStrike" kern="100" cap="none" spc="0" normalizeH="0" baseline="0" noProof="0">
                <a:ln>
                  <a:noFill/>
                </a:ln>
                <a:solidFill>
                  <a:srgbClr val="FF0000"/>
                </a:solidFill>
                <a:effectLst/>
                <a:uLnTx/>
                <a:uFillTx/>
                <a:latin typeface="+mn-ea"/>
                <a:cs typeface="Times New Roman" panose="02020603050405020304" pitchFamily="18" charset="0"/>
              </a:rPr>
              <a:t>全て</a:t>
            </a:r>
            <a:r>
              <a:rPr kumimoji="0" lang="ja-JP" altLang="ja-JP" sz="1600" b="1" i="0" u="sng" strike="noStrike" kern="100" cap="none" spc="0" normalizeH="0" baseline="0" noProof="0">
                <a:ln>
                  <a:noFill/>
                </a:ln>
                <a:solidFill>
                  <a:srgbClr val="FF0000"/>
                </a:solidFill>
                <a:effectLst/>
                <a:uLnTx/>
                <a:uFillTx/>
                <a:latin typeface="+mn-ea"/>
                <a:cs typeface="Segoe UI Symbol" panose="020B0502040204020203" pitchFamily="34" charset="0"/>
              </a:rPr>
              <a:t>事業の対象経費で計上可能</a:t>
            </a:r>
            <a:endParaRPr kumimoji="0" lang="en-US" altLang="ja-JP" sz="1600" b="1" i="0" u="sng" strike="noStrike" kern="100" cap="none" spc="0" normalizeH="0" baseline="0" noProof="0">
              <a:ln>
                <a:noFill/>
              </a:ln>
              <a:solidFill>
                <a:srgbClr val="FF0000"/>
              </a:solidFill>
              <a:effectLst/>
              <a:uLnTx/>
              <a:uFillTx/>
              <a:latin typeface="+mn-ea"/>
              <a:cs typeface="Segoe UI Symbol" panose="020B0502040204020203" pitchFamily="34" charset="0"/>
            </a:endParaRPr>
          </a:p>
          <a:p>
            <a:pPr marL="800100" marR="0" lvl="0" indent="-800100" algn="just" defTabSz="457200" eaLnBrk="1" fontAlgn="auto" latinLnBrk="0" hangingPunct="1">
              <a:lnSpc>
                <a:spcPct val="100000"/>
              </a:lnSpc>
              <a:spcBef>
                <a:spcPts val="0"/>
              </a:spcBef>
              <a:spcAft>
                <a:spcPts val="0"/>
              </a:spcAft>
              <a:buClrTx/>
              <a:buSzTx/>
              <a:buFontTx/>
              <a:buNone/>
              <a:tabLst/>
              <a:defRPr/>
            </a:pPr>
            <a:endParaRPr kumimoji="0" lang="en-US" altLang="ja-JP" sz="800" b="1" i="0" u="sng" strike="noStrike" kern="100" cap="none" spc="0" normalizeH="0" baseline="0" noProof="0">
              <a:ln>
                <a:noFill/>
              </a:ln>
              <a:solidFill>
                <a:srgbClr val="FF0000"/>
              </a:solidFill>
              <a:effectLst/>
              <a:uLnTx/>
              <a:uFillTx/>
              <a:latin typeface="+mn-ea"/>
              <a:cs typeface="Segoe UI Symbol" panose="020B0502040204020203" pitchFamily="34" charset="0"/>
            </a:endParaRPr>
          </a:p>
          <a:p>
            <a:pPr marL="800100" marR="0" lvl="0" indent="-800100" algn="just" defTabSz="457200" eaLnBrk="1" fontAlgn="auto" latinLnBrk="0" hangingPunct="1">
              <a:lnSpc>
                <a:spcPct val="100000"/>
              </a:lnSpc>
              <a:spcBef>
                <a:spcPts val="0"/>
              </a:spcBef>
              <a:spcAft>
                <a:spcPts val="0"/>
              </a:spcAft>
              <a:buClrTx/>
              <a:buSzTx/>
              <a:buFontTx/>
              <a:buNone/>
              <a:tabLst/>
              <a:defRPr/>
            </a:pPr>
            <a:r>
              <a:rPr kumimoji="0" lang="ja-JP" altLang="en-US" sz="1600" b="0" i="0" u="none" strike="noStrike" kern="100" cap="none" spc="0" normalizeH="0" baseline="0" noProof="0">
                <a:ln>
                  <a:noFill/>
                </a:ln>
                <a:solidFill>
                  <a:srgbClr val="FF0000"/>
                </a:solidFill>
                <a:effectLst/>
                <a:uLnTx/>
                <a:uFillTx/>
                <a:latin typeface="+mn-ea"/>
                <a:cs typeface="Times New Roman" panose="02020603050405020304" pitchFamily="18" charset="0"/>
              </a:rPr>
              <a:t>　（</a:t>
            </a:r>
            <a:r>
              <a:rPr kumimoji="0" lang="ja-JP"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例２</a:t>
            </a:r>
            <a:r>
              <a:rPr kumimoji="0" lang="ja-JP" altLang="en-US" sz="1600" b="0" i="0" u="none" strike="noStrike" kern="100" cap="none" spc="0" normalizeH="0" baseline="0" noProof="0">
                <a:ln>
                  <a:noFill/>
                </a:ln>
                <a:solidFill>
                  <a:srgbClr val="FF0000"/>
                </a:solidFill>
                <a:effectLst/>
                <a:uLnTx/>
                <a:uFillTx/>
                <a:latin typeface="+mn-ea"/>
                <a:cs typeface="Times New Roman" panose="02020603050405020304" pitchFamily="18" charset="0"/>
              </a:rPr>
              <a:t>）　誘導を促す</a:t>
            </a:r>
            <a:r>
              <a:rPr kumimoji="0" lang="ja-JP"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案内板</a:t>
            </a:r>
            <a:r>
              <a:rPr kumimoji="0" lang="ja-JP" altLang="en-US" sz="1600" b="0" i="0" u="none" strike="noStrike" kern="100" cap="none" spc="0" normalizeH="0" baseline="0" noProof="0">
                <a:ln>
                  <a:noFill/>
                </a:ln>
                <a:solidFill>
                  <a:srgbClr val="FF0000"/>
                </a:solidFill>
                <a:effectLst/>
                <a:uLnTx/>
                <a:uFillTx/>
                <a:latin typeface="+mn-ea"/>
                <a:cs typeface="Times New Roman" panose="02020603050405020304" pitchFamily="18" charset="0"/>
              </a:rPr>
              <a:t>（</a:t>
            </a:r>
            <a:r>
              <a:rPr kumimoji="0" lang="ja-JP"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材料</a:t>
            </a:r>
            <a:r>
              <a:rPr kumimoji="0" lang="ja-JP" altLang="en-US" sz="1600" b="0" i="0" u="none" strike="noStrike" kern="100" cap="none" spc="0" normalizeH="0" baseline="0" noProof="0">
                <a:ln>
                  <a:noFill/>
                </a:ln>
                <a:solidFill>
                  <a:srgbClr val="FF0000"/>
                </a:solidFill>
                <a:effectLst/>
                <a:uLnTx/>
                <a:uFillTx/>
                <a:latin typeface="+mn-ea"/>
                <a:cs typeface="Times New Roman" panose="02020603050405020304" pitchFamily="18" charset="0"/>
              </a:rPr>
              <a:t>）</a:t>
            </a:r>
            <a:r>
              <a:rPr kumimoji="0" lang="ja-JP"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１枚税込</a:t>
            </a:r>
            <a:r>
              <a:rPr kumimoji="0" lang="en-US"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88,000</a:t>
            </a:r>
            <a:r>
              <a:rPr kumimoji="0" lang="ja-JP"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円＋デザイン・</a:t>
            </a:r>
            <a:r>
              <a:rPr kumimoji="0" lang="ja-JP" altLang="en-US" sz="1600" b="0" i="0" u="none" strike="noStrike" kern="100" cap="none" spc="0" normalizeH="0" baseline="0" noProof="0">
                <a:ln>
                  <a:noFill/>
                </a:ln>
                <a:solidFill>
                  <a:srgbClr val="FF0000"/>
                </a:solidFill>
                <a:effectLst/>
                <a:uLnTx/>
                <a:uFillTx/>
                <a:latin typeface="+mn-ea"/>
                <a:cs typeface="Times New Roman" panose="02020603050405020304" pitchFamily="18" charset="0"/>
              </a:rPr>
              <a:t>翻訳、</a:t>
            </a:r>
            <a:r>
              <a:rPr kumimoji="0" lang="ja-JP"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設置</a:t>
            </a:r>
            <a:r>
              <a:rPr kumimoji="0" lang="ja-JP" altLang="en-US" sz="1600" b="0" i="0" u="none" strike="noStrike" kern="100" cap="none" spc="0" normalizeH="0" baseline="0" noProof="0">
                <a:ln>
                  <a:noFill/>
                </a:ln>
                <a:solidFill>
                  <a:srgbClr val="FF0000"/>
                </a:solidFill>
                <a:effectLst/>
                <a:uLnTx/>
                <a:uFillTx/>
                <a:latin typeface="+mn-ea"/>
                <a:cs typeface="Times New Roman" panose="02020603050405020304" pitchFamily="18" charset="0"/>
              </a:rPr>
              <a:t>（付帯経費）</a:t>
            </a:r>
            <a:r>
              <a:rPr kumimoji="0" lang="en-US"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112,000</a:t>
            </a:r>
            <a:r>
              <a:rPr kumimoji="0" lang="ja-JP"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円＝</a:t>
            </a:r>
            <a:r>
              <a:rPr kumimoji="0" lang="en-US"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200,000</a:t>
            </a:r>
            <a:r>
              <a:rPr kumimoji="0" lang="ja-JP"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rPr>
              <a:t>円</a:t>
            </a:r>
            <a:endParaRPr kumimoji="0" lang="en-US" altLang="ja-JP" sz="1600" b="0" i="0" u="none" strike="noStrike" kern="100" cap="none" spc="0" normalizeH="0" baseline="0" noProof="0">
              <a:ln>
                <a:noFill/>
              </a:ln>
              <a:solidFill>
                <a:srgbClr val="FF0000"/>
              </a:solidFill>
              <a:effectLst/>
              <a:uLnTx/>
              <a:uFillTx/>
              <a:latin typeface="+mn-ea"/>
              <a:cs typeface="Times New Roman" panose="02020603050405020304" pitchFamily="18" charset="0"/>
            </a:endParaRPr>
          </a:p>
          <a:p>
            <a:pPr marL="800100" marR="0" lvl="0" indent="-800100" algn="just" defTabSz="457200" eaLnBrk="1" fontAlgn="auto" latinLnBrk="0" hangingPunct="1">
              <a:lnSpc>
                <a:spcPct val="100000"/>
              </a:lnSpc>
              <a:spcBef>
                <a:spcPts val="0"/>
              </a:spcBef>
              <a:spcAft>
                <a:spcPts val="0"/>
              </a:spcAft>
              <a:buClrTx/>
              <a:buSzTx/>
              <a:buFontTx/>
              <a:buNone/>
              <a:tabLst/>
              <a:defRPr/>
            </a:pPr>
            <a:r>
              <a:rPr kumimoji="0" lang="ja-JP" altLang="en-US" sz="1600" b="0" i="0" u="none" strike="noStrike" kern="100" cap="none" spc="0" normalizeH="0" baseline="0" noProof="0">
                <a:ln>
                  <a:noFill/>
                </a:ln>
                <a:solidFill>
                  <a:srgbClr val="FF0000"/>
                </a:solidFill>
                <a:effectLst/>
                <a:uLnTx/>
                <a:uFillTx/>
                <a:latin typeface="+mn-ea"/>
                <a:cs typeface="Times New Roman" panose="02020603050405020304" pitchFamily="18" charset="0"/>
              </a:rPr>
              <a:t>　　　　　　</a:t>
            </a:r>
            <a:r>
              <a:rPr kumimoji="0" lang="en-US" altLang="ja-JP" sz="1600" b="1" i="0" u="sng" strike="noStrike" kern="100" cap="none" spc="0" normalizeH="0" baseline="0" noProof="0">
                <a:ln>
                  <a:noFill/>
                </a:ln>
                <a:solidFill>
                  <a:srgbClr val="FF0000"/>
                </a:solidFill>
                <a:effectLst/>
                <a:uLnTx/>
                <a:uFillTx/>
                <a:latin typeface="+mn-ea"/>
                <a:cs typeface="Times New Roman" panose="02020603050405020304" pitchFamily="18" charset="0"/>
              </a:rPr>
              <a:t>※</a:t>
            </a:r>
            <a:r>
              <a:rPr kumimoji="0" lang="ja-JP" altLang="ja-JP" sz="1600" b="1" i="0" u="sng" strike="noStrike" kern="100" cap="none" spc="0" normalizeH="0" baseline="0" noProof="0">
                <a:ln>
                  <a:noFill/>
                </a:ln>
                <a:solidFill>
                  <a:srgbClr val="FF0000"/>
                </a:solidFill>
                <a:effectLst/>
                <a:uLnTx/>
                <a:uFillTx/>
                <a:latin typeface="+mn-ea"/>
                <a:cs typeface="Times New Roman" panose="02020603050405020304" pitchFamily="18" charset="0"/>
              </a:rPr>
              <a:t>全て事業の対象経費で計上可能</a:t>
            </a:r>
            <a:endParaRPr kumimoji="0" lang="en-US" altLang="ja-JP" sz="1600" b="1" i="0" u="sng" strike="noStrike" kern="100" cap="none" spc="0" normalizeH="0" baseline="0" noProof="0">
              <a:ln>
                <a:noFill/>
              </a:ln>
              <a:solidFill>
                <a:srgbClr val="FF0000"/>
              </a:solidFill>
              <a:effectLst/>
              <a:uLnTx/>
              <a:uFillTx/>
              <a:latin typeface="+mn-ea"/>
              <a:cs typeface="Times New Roman" panose="02020603050405020304" pitchFamily="18" charset="0"/>
            </a:endParaRPr>
          </a:p>
          <a:p>
            <a:pPr marL="800100" marR="0" lvl="0" indent="-800100" algn="just" defTabSz="457200" eaLnBrk="1" fontAlgn="auto" latinLnBrk="0" hangingPunct="1">
              <a:lnSpc>
                <a:spcPct val="100000"/>
              </a:lnSpc>
              <a:spcBef>
                <a:spcPts val="0"/>
              </a:spcBef>
              <a:spcAft>
                <a:spcPts val="0"/>
              </a:spcAft>
              <a:buClrTx/>
              <a:buSzTx/>
              <a:buFontTx/>
              <a:buNone/>
              <a:tabLst/>
              <a:defRPr/>
            </a:pPr>
            <a:endParaRPr kumimoji="0" lang="en-US" altLang="ja-JP" sz="1600" b="0" i="0" u="none" strike="noStrike" kern="100" cap="none" spc="0" normalizeH="0" baseline="0" noProof="0">
              <a:ln>
                <a:noFill/>
              </a:ln>
              <a:solidFill>
                <a:prstClr val="black"/>
              </a:solidFill>
              <a:effectLst/>
              <a:uLnTx/>
              <a:uFillTx/>
              <a:latin typeface="+mn-ea"/>
              <a:cs typeface="Times New Roman" panose="02020603050405020304" pitchFamily="18" charset="0"/>
            </a:endParaRPr>
          </a:p>
          <a:p>
            <a:pPr marL="800100" marR="0" lvl="0" indent="-800100" algn="just" defTabSz="457200" eaLnBrk="1" fontAlgn="auto" latinLnBrk="0" hangingPunct="1">
              <a:lnSpc>
                <a:spcPct val="100000"/>
              </a:lnSpc>
              <a:spcBef>
                <a:spcPts val="0"/>
              </a:spcBef>
              <a:spcAft>
                <a:spcPts val="0"/>
              </a:spcAft>
              <a:buClrTx/>
              <a:buSzTx/>
              <a:buFontTx/>
              <a:buNone/>
              <a:tabLst/>
              <a:defRPr/>
            </a:pPr>
            <a:r>
              <a:rPr kumimoji="0" lang="en-US" altLang="ja-JP" sz="1600" b="0" i="0" u="none" strike="noStrike" kern="100" cap="none" spc="0" normalizeH="0" baseline="0" noProof="0">
                <a:ln>
                  <a:noFill/>
                </a:ln>
                <a:solidFill>
                  <a:prstClr val="black"/>
                </a:solidFill>
                <a:effectLst/>
                <a:uLnTx/>
                <a:uFillTx/>
                <a:latin typeface="+mn-ea"/>
                <a:cs typeface="Times New Roman" panose="02020603050405020304" pitchFamily="18" charset="0"/>
              </a:rPr>
              <a:t>※</a:t>
            </a:r>
            <a:r>
              <a:rPr kumimoji="0" lang="ja-JP" altLang="en-US" sz="1600" b="1" i="0" u="sng" strike="noStrike" kern="100" cap="none" spc="0" normalizeH="0" baseline="0" noProof="0">
                <a:ln>
                  <a:noFill/>
                </a:ln>
                <a:solidFill>
                  <a:prstClr val="black"/>
                </a:solidFill>
                <a:effectLst/>
                <a:uLnTx/>
                <a:uFillTx/>
                <a:latin typeface="+mn-ea"/>
                <a:cs typeface="Times New Roman" panose="02020603050405020304" pitchFamily="18" charset="0"/>
              </a:rPr>
              <a:t>商品単価が１０万円を超える場合は、全額対象外</a:t>
            </a:r>
            <a:r>
              <a:rPr kumimoji="0" lang="ja-JP" altLang="en-US" sz="1600" b="0" i="0" u="sng" strike="noStrike" kern="100" cap="none" spc="0" normalizeH="0" baseline="0" noProof="0">
                <a:ln>
                  <a:noFill/>
                </a:ln>
                <a:solidFill>
                  <a:prstClr val="black"/>
                </a:solidFill>
                <a:effectLst/>
                <a:uLnTx/>
                <a:uFillTx/>
                <a:latin typeface="+mn-ea"/>
                <a:cs typeface="Times New Roman" panose="02020603050405020304" pitchFamily="18" charset="0"/>
              </a:rPr>
              <a:t>となりますのでご注意ください。</a:t>
            </a:r>
          </a:p>
        </p:txBody>
      </p:sp>
      <p:pic>
        <p:nvPicPr>
          <p:cNvPr id="17" name="グラフィックス 16" descr="三輪車 単色塗りつぶし">
            <a:extLst>
              <a:ext uri="{FF2B5EF4-FFF2-40B4-BE49-F238E27FC236}">
                <a16:creationId xmlns:a16="http://schemas.microsoft.com/office/drawing/2014/main" id="{CBB55869-E207-DF8E-ACE8-835ADE894E7E}"/>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67456" y="5491360"/>
            <a:ext cx="914400" cy="914400"/>
          </a:xfrm>
          <a:prstGeom prst="rect">
            <a:avLst/>
          </a:prstGeom>
        </p:spPr>
      </p:pic>
      <p:sp>
        <p:nvSpPr>
          <p:cNvPr id="2" name="スライド番号プレースホルダー 1">
            <a:extLst>
              <a:ext uri="{FF2B5EF4-FFF2-40B4-BE49-F238E27FC236}">
                <a16:creationId xmlns:a16="http://schemas.microsoft.com/office/drawing/2014/main" id="{1C7E4EA1-7AD8-7827-C78A-395247138F66}"/>
              </a:ext>
            </a:extLst>
          </p:cNvPr>
          <p:cNvSpPr>
            <a:spLocks noGrp="1"/>
          </p:cNvSpPr>
          <p:nvPr>
            <p:ph type="sldNum" sz="quarter" idx="12"/>
          </p:nvPr>
        </p:nvSpPr>
        <p:spPr>
          <a:xfrm>
            <a:off x="9448800" y="6498066"/>
            <a:ext cx="2743200" cy="365125"/>
          </a:xfrm>
        </p:spPr>
        <p:txBody>
          <a:bodyPr/>
          <a:lstStyle/>
          <a:p>
            <a:fld id="{8EAB90E1-8A1E-4CDD-A83B-8AFD55E4F56C}" type="slidenum">
              <a:rPr kumimoji="1" lang="ja-JP" altLang="en-US" smtClean="0"/>
              <a:t>13</a:t>
            </a:fld>
            <a:endParaRPr kumimoji="1" lang="ja-JP" altLang="en-US"/>
          </a:p>
        </p:txBody>
      </p:sp>
    </p:spTree>
    <p:extLst>
      <p:ext uri="{BB962C8B-B14F-4D97-AF65-F5344CB8AC3E}">
        <p14:creationId xmlns:p14="http://schemas.microsoft.com/office/powerpoint/2010/main" val="2217839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15">
            <a:extLst>
              <a:ext uri="{FF2B5EF4-FFF2-40B4-BE49-F238E27FC236}">
                <a16:creationId xmlns:a16="http://schemas.microsoft.com/office/drawing/2014/main" id="{90AD4251-3934-2054-B32C-F9C9EBACCF4D}"/>
              </a:ext>
            </a:extLst>
          </p:cNvPr>
          <p:cNvSpPr txBox="1">
            <a:spLocks noChangeArrowheads="1"/>
          </p:cNvSpPr>
          <p:nvPr/>
        </p:nvSpPr>
        <p:spPr bwMode="auto">
          <a:xfrm>
            <a:off x="90861" y="191254"/>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2400" b="1" dirty="0">
                <a:latin typeface="+mn-ea"/>
                <a:ea typeface="+mn-ea"/>
              </a:rPr>
              <a:t>　８．事業費（現金ベース）の負担割合について</a:t>
            </a:r>
            <a:endParaRPr lang="en-US" altLang="ja-JP" sz="2400" b="1" dirty="0">
              <a:latin typeface="+mn-ea"/>
              <a:ea typeface="+mn-ea"/>
            </a:endParaRPr>
          </a:p>
        </p:txBody>
      </p:sp>
      <p:cxnSp>
        <p:nvCxnSpPr>
          <p:cNvPr id="48" name="直線コネクタ 47">
            <a:extLst>
              <a:ext uri="{FF2B5EF4-FFF2-40B4-BE49-F238E27FC236}">
                <a16:creationId xmlns:a16="http://schemas.microsoft.com/office/drawing/2014/main" id="{50BAF182-62C5-9B6E-6D54-638FB8D2A7EF}"/>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7A676C11-21FF-09A5-567B-0204778E2F1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3" name="スライド番号プレースホルダー 2">
            <a:extLst>
              <a:ext uri="{FF2B5EF4-FFF2-40B4-BE49-F238E27FC236}">
                <a16:creationId xmlns:a16="http://schemas.microsoft.com/office/drawing/2014/main" id="{86024213-5866-980F-6C03-70E7A4D3546D}"/>
              </a:ext>
            </a:extLst>
          </p:cNvPr>
          <p:cNvSpPr>
            <a:spLocks noGrp="1"/>
          </p:cNvSpPr>
          <p:nvPr>
            <p:ph type="sldNum" sz="quarter" idx="12"/>
          </p:nvPr>
        </p:nvSpPr>
        <p:spPr>
          <a:xfrm>
            <a:off x="9448800" y="6484852"/>
            <a:ext cx="2743200" cy="365125"/>
          </a:xfrm>
        </p:spPr>
        <p:txBody>
          <a:bodyPr/>
          <a:lstStyle/>
          <a:p>
            <a:fld id="{8EAB90E1-8A1E-4CDD-A83B-8AFD55E4F56C}" type="slidenum">
              <a:rPr kumimoji="1" lang="ja-JP" altLang="en-US" smtClean="0"/>
              <a:t>14</a:t>
            </a:fld>
            <a:endParaRPr kumimoji="1" lang="ja-JP" altLang="en-US"/>
          </a:p>
        </p:txBody>
      </p:sp>
      <p:pic>
        <p:nvPicPr>
          <p:cNvPr id="7" name="図 6">
            <a:extLst>
              <a:ext uri="{FF2B5EF4-FFF2-40B4-BE49-F238E27FC236}">
                <a16:creationId xmlns:a16="http://schemas.microsoft.com/office/drawing/2014/main" id="{0BF04BDD-84D0-6476-DC97-54E82C4F8C16}"/>
              </a:ext>
            </a:extLst>
          </p:cNvPr>
          <p:cNvPicPr>
            <a:picLocks noChangeAspect="1"/>
          </p:cNvPicPr>
          <p:nvPr/>
        </p:nvPicPr>
        <p:blipFill>
          <a:blip r:embed="rId4"/>
          <a:stretch>
            <a:fillRect/>
          </a:stretch>
        </p:blipFill>
        <p:spPr>
          <a:xfrm>
            <a:off x="272516" y="1469115"/>
            <a:ext cx="7493428" cy="4689138"/>
          </a:xfrm>
          <a:prstGeom prst="rect">
            <a:avLst/>
          </a:prstGeom>
        </p:spPr>
      </p:pic>
      <p:pic>
        <p:nvPicPr>
          <p:cNvPr id="12" name="図 11">
            <a:extLst>
              <a:ext uri="{FF2B5EF4-FFF2-40B4-BE49-F238E27FC236}">
                <a16:creationId xmlns:a16="http://schemas.microsoft.com/office/drawing/2014/main" id="{72CF2DCF-6035-4C8B-1741-ECAB7D19EB91}"/>
              </a:ext>
            </a:extLst>
          </p:cNvPr>
          <p:cNvPicPr>
            <a:picLocks noChangeAspect="1"/>
          </p:cNvPicPr>
          <p:nvPr/>
        </p:nvPicPr>
        <p:blipFill>
          <a:blip r:embed="rId5"/>
          <a:stretch>
            <a:fillRect/>
          </a:stretch>
        </p:blipFill>
        <p:spPr>
          <a:xfrm>
            <a:off x="7621335" y="1259086"/>
            <a:ext cx="3791647" cy="5051677"/>
          </a:xfrm>
          <a:prstGeom prst="rect">
            <a:avLst/>
          </a:prstGeom>
        </p:spPr>
      </p:pic>
      <p:sp>
        <p:nvSpPr>
          <p:cNvPr id="2" name="正方形/長方形 1">
            <a:extLst>
              <a:ext uri="{FF2B5EF4-FFF2-40B4-BE49-F238E27FC236}">
                <a16:creationId xmlns:a16="http://schemas.microsoft.com/office/drawing/2014/main" id="{49104219-D889-BB07-F39E-1D20D8DE7DE0}"/>
              </a:ext>
            </a:extLst>
          </p:cNvPr>
          <p:cNvSpPr/>
          <p:nvPr/>
        </p:nvSpPr>
        <p:spPr>
          <a:xfrm>
            <a:off x="8304028" y="4183863"/>
            <a:ext cx="1213130" cy="156835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0E47AD9C-92DE-7CA3-8708-0DD3AAAACCA0}"/>
              </a:ext>
            </a:extLst>
          </p:cNvPr>
          <p:cNvSpPr/>
          <p:nvPr/>
        </p:nvSpPr>
        <p:spPr>
          <a:xfrm>
            <a:off x="7963786" y="1373322"/>
            <a:ext cx="3274828" cy="501922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FFA13C65-C44C-774D-E5A6-C04C1A05F499}"/>
              </a:ext>
            </a:extLst>
          </p:cNvPr>
          <p:cNvSpPr/>
          <p:nvPr/>
        </p:nvSpPr>
        <p:spPr>
          <a:xfrm>
            <a:off x="6052014" y="4219305"/>
            <a:ext cx="942755" cy="29771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5A7AC7CB-719E-24DD-52A2-421D7AC152D2}"/>
              </a:ext>
            </a:extLst>
          </p:cNvPr>
          <p:cNvSpPr/>
          <p:nvPr/>
        </p:nvSpPr>
        <p:spPr>
          <a:xfrm>
            <a:off x="4653834" y="4814727"/>
            <a:ext cx="1109014" cy="59542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BD056362-E913-5395-99FE-DC496E99767C}"/>
              </a:ext>
            </a:extLst>
          </p:cNvPr>
          <p:cNvSpPr/>
          <p:nvPr/>
        </p:nvSpPr>
        <p:spPr>
          <a:xfrm>
            <a:off x="2023731" y="4196317"/>
            <a:ext cx="942754" cy="29771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4F77C310-B33A-8B13-960E-5FA74970D0FC}"/>
              </a:ext>
            </a:extLst>
          </p:cNvPr>
          <p:cNvSpPr/>
          <p:nvPr/>
        </p:nvSpPr>
        <p:spPr>
          <a:xfrm>
            <a:off x="829340" y="5052482"/>
            <a:ext cx="999460" cy="59542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43B423A2-1080-AAF0-E4B6-52192989D505}"/>
              </a:ext>
            </a:extLst>
          </p:cNvPr>
          <p:cNvSpPr/>
          <p:nvPr/>
        </p:nvSpPr>
        <p:spPr>
          <a:xfrm>
            <a:off x="9602922" y="4070449"/>
            <a:ext cx="1424763" cy="59542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5CD4B7E8-871F-A04C-45DF-7A9BC3D493EC}"/>
              </a:ext>
            </a:extLst>
          </p:cNvPr>
          <p:cNvSpPr txBox="1"/>
          <p:nvPr/>
        </p:nvSpPr>
        <p:spPr>
          <a:xfrm>
            <a:off x="272515" y="807971"/>
            <a:ext cx="11742275" cy="400110"/>
          </a:xfrm>
          <a:prstGeom prst="rect">
            <a:avLst/>
          </a:prstGeom>
          <a:noFill/>
        </p:spPr>
        <p:txBody>
          <a:bodyPr wrap="square" rtlCol="0">
            <a:spAutoFit/>
          </a:bodyPr>
          <a:lstStyle/>
          <a:p>
            <a:r>
              <a:rPr kumimoji="1" lang="ja-JP" altLang="en-US" sz="2000" b="1" u="sng">
                <a:solidFill>
                  <a:srgbClr val="FF0000"/>
                </a:solidFill>
              </a:rPr>
              <a:t>事業費が精算時に減少した場合、応募の際の観光機構、地域の負担割合に基づき減算し処理します。</a:t>
            </a:r>
          </a:p>
        </p:txBody>
      </p:sp>
    </p:spTree>
    <p:extLst>
      <p:ext uri="{BB962C8B-B14F-4D97-AF65-F5344CB8AC3E}">
        <p14:creationId xmlns:p14="http://schemas.microsoft.com/office/powerpoint/2010/main" val="3756491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15">
            <a:extLst>
              <a:ext uri="{FF2B5EF4-FFF2-40B4-BE49-F238E27FC236}">
                <a16:creationId xmlns:a16="http://schemas.microsoft.com/office/drawing/2014/main" id="{90AD4251-3934-2054-B32C-F9C9EBACCF4D}"/>
              </a:ext>
            </a:extLst>
          </p:cNvPr>
          <p:cNvSpPr txBox="1">
            <a:spLocks noChangeArrowheads="1"/>
          </p:cNvSpPr>
          <p:nvPr/>
        </p:nvSpPr>
        <p:spPr bwMode="auto">
          <a:xfrm>
            <a:off x="175097"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2400" b="1" dirty="0">
                <a:latin typeface="+mn-ea"/>
                <a:ea typeface="+mn-ea"/>
              </a:rPr>
              <a:t>９．選定について</a:t>
            </a:r>
            <a:endParaRPr lang="en-US" altLang="ja-JP" sz="2400" b="1" dirty="0">
              <a:latin typeface="+mn-ea"/>
              <a:ea typeface="+mn-ea"/>
            </a:endParaRPr>
          </a:p>
        </p:txBody>
      </p:sp>
      <p:cxnSp>
        <p:nvCxnSpPr>
          <p:cNvPr id="48" name="直線コネクタ 47">
            <a:extLst>
              <a:ext uri="{FF2B5EF4-FFF2-40B4-BE49-F238E27FC236}">
                <a16:creationId xmlns:a16="http://schemas.microsoft.com/office/drawing/2014/main" id="{50BAF182-62C5-9B6E-6D54-638FB8D2A7EF}"/>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7A676C11-21FF-09A5-567B-0204778E2F1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2" name="テキスト ボックス 1">
            <a:extLst>
              <a:ext uri="{FF2B5EF4-FFF2-40B4-BE49-F238E27FC236}">
                <a16:creationId xmlns:a16="http://schemas.microsoft.com/office/drawing/2014/main" id="{C3E54A1F-2CAD-645C-3D25-54BB1F493D0C}"/>
              </a:ext>
            </a:extLst>
          </p:cNvPr>
          <p:cNvSpPr txBox="1"/>
          <p:nvPr/>
        </p:nvSpPr>
        <p:spPr>
          <a:xfrm>
            <a:off x="1890902" y="923940"/>
            <a:ext cx="10146810" cy="369332"/>
          </a:xfrm>
          <a:prstGeom prst="rect">
            <a:avLst/>
          </a:prstGeom>
          <a:noFill/>
        </p:spPr>
        <p:txBody>
          <a:bodyPr wrap="square">
            <a:spAutoFit/>
          </a:bodyPr>
          <a:lstStyle/>
          <a:p>
            <a:pPr>
              <a:spcBef>
                <a:spcPts val="600"/>
              </a:spcBef>
            </a:pPr>
            <a:r>
              <a:rPr lang="ja-JP" altLang="en-US" b="1" dirty="0">
                <a:latin typeface="+mn-ea"/>
              </a:rPr>
              <a:t>実施要領「１事業の目的」及び「２事業の取組方針」に沿った提案を優先する。</a:t>
            </a:r>
            <a:endParaRPr lang="en-US" altLang="ja-JP" b="1" dirty="0">
              <a:latin typeface="+mn-ea"/>
            </a:endParaRPr>
          </a:p>
        </p:txBody>
      </p:sp>
      <p:sp>
        <p:nvSpPr>
          <p:cNvPr id="3" name="テキスト ボックス 2">
            <a:extLst>
              <a:ext uri="{FF2B5EF4-FFF2-40B4-BE49-F238E27FC236}">
                <a16:creationId xmlns:a16="http://schemas.microsoft.com/office/drawing/2014/main" id="{E1DE86E9-DDC6-1053-B625-A8A5F445A033}"/>
              </a:ext>
            </a:extLst>
          </p:cNvPr>
          <p:cNvSpPr txBox="1"/>
          <p:nvPr/>
        </p:nvSpPr>
        <p:spPr>
          <a:xfrm>
            <a:off x="280375" y="869494"/>
            <a:ext cx="1440000" cy="3153967"/>
          </a:xfrm>
          <a:prstGeom prst="rect">
            <a:avLst/>
          </a:prstGeom>
          <a:solidFill>
            <a:schemeClr val="accent4"/>
          </a:solidFill>
        </p:spPr>
        <p:txBody>
          <a:bodyPr wrap="square" rtlCol="0" anchor="ctr">
            <a:noAutofit/>
          </a:bodyPr>
          <a:lstStyle/>
          <a:p>
            <a:pPr algn="ctr"/>
            <a:r>
              <a:rPr kumimoji="1" lang="ja-JP" altLang="en-US" sz="1600" b="1">
                <a:solidFill>
                  <a:schemeClr val="bg1"/>
                </a:solidFill>
              </a:rPr>
              <a:t>選定基準</a:t>
            </a:r>
          </a:p>
        </p:txBody>
      </p:sp>
      <p:sp>
        <p:nvSpPr>
          <p:cNvPr id="6" name="テキスト ボックス 5">
            <a:extLst>
              <a:ext uri="{FF2B5EF4-FFF2-40B4-BE49-F238E27FC236}">
                <a16:creationId xmlns:a16="http://schemas.microsoft.com/office/drawing/2014/main" id="{F616CFB2-E28D-EB61-03BA-CC1F678A2B11}"/>
              </a:ext>
            </a:extLst>
          </p:cNvPr>
          <p:cNvSpPr txBox="1"/>
          <p:nvPr/>
        </p:nvSpPr>
        <p:spPr>
          <a:xfrm>
            <a:off x="308679" y="4335019"/>
            <a:ext cx="1440000" cy="747313"/>
          </a:xfrm>
          <a:prstGeom prst="rect">
            <a:avLst/>
          </a:prstGeom>
          <a:solidFill>
            <a:schemeClr val="accent4"/>
          </a:solidFill>
        </p:spPr>
        <p:txBody>
          <a:bodyPr wrap="square" rtlCol="0" anchor="ctr">
            <a:noAutofit/>
          </a:bodyPr>
          <a:lstStyle/>
          <a:p>
            <a:pPr algn="ctr"/>
            <a:r>
              <a:rPr kumimoji="1" lang="ja-JP" altLang="en-US" sz="1600" b="1" dirty="0">
                <a:solidFill>
                  <a:schemeClr val="bg1"/>
                </a:solidFill>
              </a:rPr>
              <a:t>事業の</a:t>
            </a:r>
            <a:endParaRPr kumimoji="1" lang="en-US" altLang="ja-JP" sz="1600" b="1" dirty="0">
              <a:solidFill>
                <a:schemeClr val="bg1"/>
              </a:solidFill>
            </a:endParaRPr>
          </a:p>
          <a:p>
            <a:pPr algn="ctr"/>
            <a:r>
              <a:rPr kumimoji="1" lang="ja-JP" altLang="en-US" sz="1600" b="1" dirty="0">
                <a:solidFill>
                  <a:schemeClr val="bg1"/>
                </a:solidFill>
              </a:rPr>
              <a:t>選定方法</a:t>
            </a:r>
          </a:p>
        </p:txBody>
      </p:sp>
      <p:sp>
        <p:nvSpPr>
          <p:cNvPr id="7" name="テキスト ボックス 6">
            <a:extLst>
              <a:ext uri="{FF2B5EF4-FFF2-40B4-BE49-F238E27FC236}">
                <a16:creationId xmlns:a16="http://schemas.microsoft.com/office/drawing/2014/main" id="{74969080-ACDD-5C9F-3D7D-79F862B78919}"/>
              </a:ext>
            </a:extLst>
          </p:cNvPr>
          <p:cNvSpPr txBox="1"/>
          <p:nvPr/>
        </p:nvSpPr>
        <p:spPr>
          <a:xfrm>
            <a:off x="305418" y="5445934"/>
            <a:ext cx="1405017" cy="484041"/>
          </a:xfrm>
          <a:prstGeom prst="rect">
            <a:avLst/>
          </a:prstGeom>
          <a:solidFill>
            <a:schemeClr val="accent4"/>
          </a:solidFill>
        </p:spPr>
        <p:txBody>
          <a:bodyPr wrap="square" rtlCol="0" anchor="ctr">
            <a:noAutofit/>
          </a:bodyPr>
          <a:lstStyle/>
          <a:p>
            <a:pPr algn="ctr"/>
            <a:r>
              <a:rPr kumimoji="1" lang="ja-JP" altLang="en-US" sz="1600" b="1">
                <a:solidFill>
                  <a:schemeClr val="bg1"/>
                </a:solidFill>
              </a:rPr>
              <a:t>補足事項</a:t>
            </a:r>
          </a:p>
        </p:txBody>
      </p:sp>
      <p:sp>
        <p:nvSpPr>
          <p:cNvPr id="8" name="テキスト ボックス 7">
            <a:extLst>
              <a:ext uri="{FF2B5EF4-FFF2-40B4-BE49-F238E27FC236}">
                <a16:creationId xmlns:a16="http://schemas.microsoft.com/office/drawing/2014/main" id="{6DD9D9D4-5E53-764F-66F8-A25C3D4DFF5D}"/>
              </a:ext>
            </a:extLst>
          </p:cNvPr>
          <p:cNvSpPr txBox="1"/>
          <p:nvPr/>
        </p:nvSpPr>
        <p:spPr>
          <a:xfrm>
            <a:off x="2196107" y="5557443"/>
            <a:ext cx="6146903" cy="338554"/>
          </a:xfrm>
          <a:prstGeom prst="rect">
            <a:avLst/>
          </a:prstGeom>
          <a:noFill/>
        </p:spPr>
        <p:txBody>
          <a:bodyPr wrap="square">
            <a:spAutoFit/>
          </a:bodyPr>
          <a:lstStyle/>
          <a:p>
            <a:pPr>
              <a:spcBef>
                <a:spcPts val="600"/>
              </a:spcBef>
            </a:pPr>
            <a:r>
              <a:rPr lang="ja-JP" altLang="en-US" sz="1600">
                <a:latin typeface="+mn-ea"/>
              </a:rPr>
              <a:t>選定の状況により、追加の応募、選定を行う場合がある。</a:t>
            </a:r>
          </a:p>
        </p:txBody>
      </p:sp>
      <p:sp>
        <p:nvSpPr>
          <p:cNvPr id="9" name="テキスト ボックス 8">
            <a:extLst>
              <a:ext uri="{FF2B5EF4-FFF2-40B4-BE49-F238E27FC236}">
                <a16:creationId xmlns:a16="http://schemas.microsoft.com/office/drawing/2014/main" id="{7D25531A-2EA7-C119-F2FC-CC374D5C0F4F}"/>
              </a:ext>
            </a:extLst>
          </p:cNvPr>
          <p:cNvSpPr txBox="1"/>
          <p:nvPr/>
        </p:nvSpPr>
        <p:spPr>
          <a:xfrm>
            <a:off x="1890902" y="1340293"/>
            <a:ext cx="10272339" cy="2642326"/>
          </a:xfrm>
          <a:prstGeom prst="rect">
            <a:avLst/>
          </a:prstGeom>
          <a:noFill/>
        </p:spPr>
        <p:txBody>
          <a:bodyPr wrap="square">
            <a:spAutoFit/>
          </a:bodyPr>
          <a:lstStyle/>
          <a:p>
            <a:pPr>
              <a:lnSpc>
                <a:spcPct val="150000"/>
              </a:lnSpc>
            </a:pPr>
            <a:r>
              <a:rPr lang="ja-JP" altLang="en-US" sz="1600" dirty="0">
                <a:latin typeface="BIZ-UDPMincho-Medium"/>
              </a:rPr>
              <a:t>①</a:t>
            </a:r>
            <a:r>
              <a:rPr lang="ja-JP" altLang="en-US" sz="1600" b="1" dirty="0">
                <a:latin typeface="BIZ-UDPMincho-Medium"/>
              </a:rPr>
              <a:t>観光客、地域住民双方</a:t>
            </a:r>
            <a:r>
              <a:rPr lang="ja-JP" altLang="en-US" sz="1600" dirty="0">
                <a:latin typeface="BIZ-UDPMincho-Medium"/>
              </a:rPr>
              <a:t>にメリットが生まれるもの</a:t>
            </a:r>
            <a:endParaRPr lang="en-US" altLang="ja-JP" sz="1600" dirty="0">
              <a:latin typeface="BIZ-UDPMincho-Medium"/>
            </a:endParaRPr>
          </a:p>
          <a:p>
            <a:pPr>
              <a:lnSpc>
                <a:spcPct val="150000"/>
              </a:lnSpc>
            </a:pPr>
            <a:r>
              <a:rPr lang="ja-JP" altLang="en-US" sz="1600" dirty="0">
                <a:latin typeface="BIZ-UDPMincho-Medium"/>
              </a:rPr>
              <a:t>②現状分析がしっかり出来ており、事業実施により改善が図られる見込みのもの</a:t>
            </a:r>
            <a:endParaRPr lang="en-US" altLang="ja-JP" sz="1600" dirty="0">
              <a:latin typeface="BIZ-UDPMincho-Medium"/>
            </a:endParaRPr>
          </a:p>
          <a:p>
            <a:pPr>
              <a:lnSpc>
                <a:spcPct val="150000"/>
              </a:lnSpc>
            </a:pPr>
            <a:r>
              <a:rPr lang="ja-JP" altLang="en-US" sz="1600" dirty="0">
                <a:latin typeface="BIZ-UDPMincho-Medium"/>
              </a:rPr>
              <a:t>③道内他地域への模範例として</a:t>
            </a:r>
            <a:r>
              <a:rPr lang="ja-JP" altLang="en-US" sz="1600" b="1" dirty="0">
                <a:latin typeface="BIZ-UDPMincho-Medium"/>
              </a:rPr>
              <a:t>横展開</a:t>
            </a:r>
            <a:r>
              <a:rPr lang="ja-JP" altLang="en-US" sz="1600" dirty="0">
                <a:latin typeface="BIZ-UDPMincho-Medium"/>
              </a:rPr>
              <a:t>が見込めるもの</a:t>
            </a:r>
            <a:endParaRPr lang="en-US" altLang="ja-JP" sz="1600" dirty="0">
              <a:latin typeface="BIZ-UDPMincho-Medium"/>
            </a:endParaRPr>
          </a:p>
          <a:p>
            <a:pPr>
              <a:lnSpc>
                <a:spcPct val="150000"/>
              </a:lnSpc>
            </a:pPr>
            <a:r>
              <a:rPr lang="ja-JP" altLang="en-US" sz="1600" dirty="0">
                <a:latin typeface="BIZ-UDPMincho-Medium"/>
              </a:rPr>
              <a:t>④地域と連携が図られており関係者との役割分担が出来ているもの</a:t>
            </a:r>
            <a:endParaRPr lang="en-US" altLang="ja-JP" sz="1600" dirty="0">
              <a:latin typeface="BIZ-UDPMincho-Medium"/>
            </a:endParaRPr>
          </a:p>
          <a:p>
            <a:pPr>
              <a:lnSpc>
                <a:spcPct val="150000"/>
              </a:lnSpc>
            </a:pPr>
            <a:r>
              <a:rPr lang="ja-JP" altLang="en-US" sz="1600" b="1" dirty="0">
                <a:latin typeface="BIZ-UDPMincho-Medium"/>
              </a:rPr>
              <a:t>その他の選定基準</a:t>
            </a:r>
          </a:p>
          <a:p>
            <a:pPr>
              <a:lnSpc>
                <a:spcPct val="150000"/>
              </a:lnSpc>
            </a:pPr>
            <a:r>
              <a:rPr lang="ja-JP" altLang="en-US" sz="1600" dirty="0">
                <a:latin typeface="BIZ-UDPMincho-Medium"/>
              </a:rPr>
              <a:t>① 地域の現状・課題を解決するための取組内容で、</a:t>
            </a:r>
            <a:r>
              <a:rPr lang="ja-JP" altLang="en-US" sz="1600" b="1" dirty="0">
                <a:latin typeface="BIZ-UDPMincho-Medium"/>
              </a:rPr>
              <a:t>緊急性が高い内容</a:t>
            </a:r>
            <a:r>
              <a:rPr lang="ja-JP" altLang="en-US" sz="1600" dirty="0">
                <a:latin typeface="BIZ-UDPMincho-Medium"/>
              </a:rPr>
              <a:t>であること</a:t>
            </a:r>
          </a:p>
          <a:p>
            <a:pPr>
              <a:lnSpc>
                <a:spcPct val="150000"/>
              </a:lnSpc>
            </a:pPr>
            <a:r>
              <a:rPr lang="ja-JP" altLang="en-US" sz="1600" dirty="0">
                <a:latin typeface="BIZ-UDPMincho-Medium"/>
              </a:rPr>
              <a:t>② </a:t>
            </a:r>
            <a:r>
              <a:rPr lang="ja-JP" altLang="en-US" sz="1600" b="1" dirty="0">
                <a:latin typeface="BIZ-UDPMincho-Medium"/>
              </a:rPr>
              <a:t>地域が主体性</a:t>
            </a:r>
            <a:r>
              <a:rPr lang="ja-JP" altLang="en-US" sz="1600" dirty="0">
                <a:latin typeface="BIZ-UDPMincho-Medium"/>
              </a:rPr>
              <a:t>を持って、関係者と連携し積極的に取り組む計画であること</a:t>
            </a:r>
            <a:endParaRPr lang="en-US" altLang="ja-JP" sz="1200" b="1" dirty="0">
              <a:solidFill>
                <a:srgbClr val="FF0000"/>
              </a:solidFill>
              <a:latin typeface="+mn-ea"/>
            </a:endParaRPr>
          </a:p>
        </p:txBody>
      </p:sp>
      <p:sp>
        <p:nvSpPr>
          <p:cNvPr id="10" name="テキスト ボックス 9">
            <a:extLst>
              <a:ext uri="{FF2B5EF4-FFF2-40B4-BE49-F238E27FC236}">
                <a16:creationId xmlns:a16="http://schemas.microsoft.com/office/drawing/2014/main" id="{FE3DC47F-715B-6824-789F-160895B1E07C}"/>
              </a:ext>
            </a:extLst>
          </p:cNvPr>
          <p:cNvSpPr txBox="1"/>
          <p:nvPr/>
        </p:nvSpPr>
        <p:spPr>
          <a:xfrm>
            <a:off x="1926249" y="4371369"/>
            <a:ext cx="8825909" cy="661720"/>
          </a:xfrm>
          <a:prstGeom prst="rect">
            <a:avLst/>
          </a:prstGeom>
          <a:noFill/>
        </p:spPr>
        <p:txBody>
          <a:bodyPr wrap="square">
            <a:spAutoFit/>
          </a:bodyPr>
          <a:lstStyle/>
          <a:p>
            <a:pPr>
              <a:spcBef>
                <a:spcPts val="600"/>
              </a:spcBef>
            </a:pPr>
            <a:r>
              <a:rPr lang="ja-JP" altLang="en-US" sz="1600">
                <a:latin typeface="+mn-ea"/>
              </a:rPr>
              <a:t>事業の選定は、観光に知見を有する有識者等複数の委員による審査会において決定する。</a:t>
            </a:r>
            <a:endParaRPr lang="en-US" altLang="ja-JP" sz="1600">
              <a:latin typeface="+mn-ea"/>
            </a:endParaRPr>
          </a:p>
          <a:p>
            <a:pPr>
              <a:spcBef>
                <a:spcPts val="600"/>
              </a:spcBef>
            </a:pPr>
            <a:r>
              <a:rPr lang="ja-JP" altLang="en-US" sz="1600">
                <a:latin typeface="+mn-ea"/>
              </a:rPr>
              <a:t>観光機構は、選定委員会の選定結果に基づき、応募団体に対して結果を通知する。</a:t>
            </a:r>
          </a:p>
        </p:txBody>
      </p:sp>
      <p:pic>
        <p:nvPicPr>
          <p:cNvPr id="12" name="グラフィックス 11" descr="会議 単色塗りつぶし">
            <a:extLst>
              <a:ext uri="{FF2B5EF4-FFF2-40B4-BE49-F238E27FC236}">
                <a16:creationId xmlns:a16="http://schemas.microsoft.com/office/drawing/2014/main" id="{1ECD634E-9EA1-FE43-4538-BA5B1441062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02750" y="4036593"/>
            <a:ext cx="1233773" cy="1233773"/>
          </a:xfrm>
          <a:prstGeom prst="rect">
            <a:avLst/>
          </a:prstGeom>
        </p:spPr>
      </p:pic>
      <p:pic>
        <p:nvPicPr>
          <p:cNvPr id="14" name="グラフィックス 13" descr="ドキュメント 単色塗りつぶし">
            <a:extLst>
              <a:ext uri="{FF2B5EF4-FFF2-40B4-BE49-F238E27FC236}">
                <a16:creationId xmlns:a16="http://schemas.microsoft.com/office/drawing/2014/main" id="{E5072BD1-ADDD-A701-D851-709E7C1C8ED5}"/>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97233" y="2083837"/>
            <a:ext cx="1115533" cy="1115533"/>
          </a:xfrm>
          <a:prstGeom prst="rect">
            <a:avLst/>
          </a:prstGeom>
        </p:spPr>
      </p:pic>
      <p:cxnSp>
        <p:nvCxnSpPr>
          <p:cNvPr id="16" name="直線コネクタ 15">
            <a:extLst>
              <a:ext uri="{FF2B5EF4-FFF2-40B4-BE49-F238E27FC236}">
                <a16:creationId xmlns:a16="http://schemas.microsoft.com/office/drawing/2014/main" id="{3518F761-8987-B578-8506-6FB94F3731BA}"/>
              </a:ext>
            </a:extLst>
          </p:cNvPr>
          <p:cNvCxnSpPr>
            <a:cxnSpLocks/>
          </p:cNvCxnSpPr>
          <p:nvPr/>
        </p:nvCxnSpPr>
        <p:spPr>
          <a:xfrm>
            <a:off x="1811358" y="784826"/>
            <a:ext cx="0" cy="538406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直線コネクタ 16">
            <a:extLst>
              <a:ext uri="{FF2B5EF4-FFF2-40B4-BE49-F238E27FC236}">
                <a16:creationId xmlns:a16="http://schemas.microsoft.com/office/drawing/2014/main" id="{0093210F-F9FC-F586-7FDC-ABE986C3F5B8}"/>
              </a:ext>
            </a:extLst>
          </p:cNvPr>
          <p:cNvCxnSpPr>
            <a:cxnSpLocks/>
          </p:cNvCxnSpPr>
          <p:nvPr/>
        </p:nvCxnSpPr>
        <p:spPr>
          <a:xfrm>
            <a:off x="197407" y="4119175"/>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直線コネクタ 17">
            <a:extLst>
              <a:ext uri="{FF2B5EF4-FFF2-40B4-BE49-F238E27FC236}">
                <a16:creationId xmlns:a16="http://schemas.microsoft.com/office/drawing/2014/main" id="{385A81C5-AEAF-0488-8885-E5BB758728AB}"/>
              </a:ext>
            </a:extLst>
          </p:cNvPr>
          <p:cNvCxnSpPr>
            <a:cxnSpLocks/>
          </p:cNvCxnSpPr>
          <p:nvPr/>
        </p:nvCxnSpPr>
        <p:spPr>
          <a:xfrm>
            <a:off x="204496" y="784826"/>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直線コネクタ 19">
            <a:extLst>
              <a:ext uri="{FF2B5EF4-FFF2-40B4-BE49-F238E27FC236}">
                <a16:creationId xmlns:a16="http://schemas.microsoft.com/office/drawing/2014/main" id="{53D35B6C-27E5-E3A1-1CBB-5B200B6B0D2E}"/>
              </a:ext>
            </a:extLst>
          </p:cNvPr>
          <p:cNvCxnSpPr>
            <a:cxnSpLocks/>
          </p:cNvCxnSpPr>
          <p:nvPr/>
        </p:nvCxnSpPr>
        <p:spPr>
          <a:xfrm>
            <a:off x="175097" y="5270366"/>
            <a:ext cx="11700000" cy="7985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直線コネクタ 20">
            <a:extLst>
              <a:ext uri="{FF2B5EF4-FFF2-40B4-BE49-F238E27FC236}">
                <a16:creationId xmlns:a16="http://schemas.microsoft.com/office/drawing/2014/main" id="{6BA63196-17CD-709E-8CFE-D7943D1A9968}"/>
              </a:ext>
            </a:extLst>
          </p:cNvPr>
          <p:cNvCxnSpPr>
            <a:cxnSpLocks/>
          </p:cNvCxnSpPr>
          <p:nvPr/>
        </p:nvCxnSpPr>
        <p:spPr>
          <a:xfrm>
            <a:off x="246000" y="6168887"/>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 name="スライド番号プレースホルダー 3">
            <a:extLst>
              <a:ext uri="{FF2B5EF4-FFF2-40B4-BE49-F238E27FC236}">
                <a16:creationId xmlns:a16="http://schemas.microsoft.com/office/drawing/2014/main" id="{E1B2454A-E2AC-AFFC-B81F-502BC1310020}"/>
              </a:ext>
            </a:extLst>
          </p:cNvPr>
          <p:cNvSpPr>
            <a:spLocks noGrp="1"/>
          </p:cNvSpPr>
          <p:nvPr>
            <p:ph type="sldNum" sz="quarter" idx="12"/>
          </p:nvPr>
        </p:nvSpPr>
        <p:spPr>
          <a:xfrm>
            <a:off x="9448800" y="6492875"/>
            <a:ext cx="2743200" cy="365125"/>
          </a:xfrm>
        </p:spPr>
        <p:txBody>
          <a:bodyPr/>
          <a:lstStyle/>
          <a:p>
            <a:fld id="{8EAB90E1-8A1E-4CDD-A83B-8AFD55E4F56C}" type="slidenum">
              <a:rPr kumimoji="1" lang="ja-JP" altLang="en-US" smtClean="0"/>
              <a:t>15</a:t>
            </a:fld>
            <a:endParaRPr kumimoji="1" lang="ja-JP" altLang="en-US"/>
          </a:p>
        </p:txBody>
      </p:sp>
      <p:cxnSp>
        <p:nvCxnSpPr>
          <p:cNvPr id="13" name="直線コネクタ 12">
            <a:extLst>
              <a:ext uri="{FF2B5EF4-FFF2-40B4-BE49-F238E27FC236}">
                <a16:creationId xmlns:a16="http://schemas.microsoft.com/office/drawing/2014/main" id="{2C256813-AFB4-5445-D62F-3D7090713A25}"/>
              </a:ext>
            </a:extLst>
          </p:cNvPr>
          <p:cNvCxnSpPr>
            <a:cxnSpLocks/>
          </p:cNvCxnSpPr>
          <p:nvPr/>
        </p:nvCxnSpPr>
        <p:spPr>
          <a:xfrm flipH="1" flipV="1">
            <a:off x="11860920" y="791823"/>
            <a:ext cx="14177" cy="537706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直線コネクタ 23">
            <a:extLst>
              <a:ext uri="{FF2B5EF4-FFF2-40B4-BE49-F238E27FC236}">
                <a16:creationId xmlns:a16="http://schemas.microsoft.com/office/drawing/2014/main" id="{54A3C24C-AA16-6847-00BE-4206A5F8C4BC}"/>
              </a:ext>
            </a:extLst>
          </p:cNvPr>
          <p:cNvCxnSpPr>
            <a:cxnSpLocks/>
          </p:cNvCxnSpPr>
          <p:nvPr/>
        </p:nvCxnSpPr>
        <p:spPr>
          <a:xfrm flipH="1" flipV="1">
            <a:off x="190319" y="791823"/>
            <a:ext cx="14177" cy="537706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251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15">
            <a:extLst>
              <a:ext uri="{FF2B5EF4-FFF2-40B4-BE49-F238E27FC236}">
                <a16:creationId xmlns:a16="http://schemas.microsoft.com/office/drawing/2014/main" id="{90AD4251-3934-2054-B32C-F9C9EBACCF4D}"/>
              </a:ext>
            </a:extLst>
          </p:cNvPr>
          <p:cNvSpPr txBox="1">
            <a:spLocks noChangeArrowheads="1"/>
          </p:cNvSpPr>
          <p:nvPr/>
        </p:nvSpPr>
        <p:spPr bwMode="auto">
          <a:xfrm>
            <a:off x="175097"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en-US" altLang="ja-JP" sz="2400" b="1" dirty="0">
                <a:latin typeface="+mn-ea"/>
                <a:ea typeface="+mn-ea"/>
              </a:rPr>
              <a:t>10</a:t>
            </a:r>
            <a:r>
              <a:rPr lang="ja-JP" altLang="en-US" sz="2400" b="1" dirty="0">
                <a:latin typeface="+mn-ea"/>
                <a:ea typeface="+mn-ea"/>
              </a:rPr>
              <a:t>．事業実施期間、事業内容の変更または中止</a:t>
            </a:r>
            <a:endParaRPr lang="en-US" altLang="ja-JP" sz="2400" b="1" dirty="0">
              <a:latin typeface="+mn-ea"/>
              <a:ea typeface="+mn-ea"/>
            </a:endParaRPr>
          </a:p>
        </p:txBody>
      </p:sp>
      <p:cxnSp>
        <p:nvCxnSpPr>
          <p:cNvPr id="48" name="直線コネクタ 47">
            <a:extLst>
              <a:ext uri="{FF2B5EF4-FFF2-40B4-BE49-F238E27FC236}">
                <a16:creationId xmlns:a16="http://schemas.microsoft.com/office/drawing/2014/main" id="{50BAF182-62C5-9B6E-6D54-638FB8D2A7EF}"/>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7A676C11-21FF-09A5-567B-0204778E2F1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2" name="テキスト ボックス 1">
            <a:extLst>
              <a:ext uri="{FF2B5EF4-FFF2-40B4-BE49-F238E27FC236}">
                <a16:creationId xmlns:a16="http://schemas.microsoft.com/office/drawing/2014/main" id="{25373528-464E-3CDD-B3DF-65194840F48C}"/>
              </a:ext>
            </a:extLst>
          </p:cNvPr>
          <p:cNvSpPr txBox="1"/>
          <p:nvPr/>
        </p:nvSpPr>
        <p:spPr>
          <a:xfrm>
            <a:off x="1978276" y="1202707"/>
            <a:ext cx="10122863" cy="1231106"/>
          </a:xfrm>
          <a:prstGeom prst="rect">
            <a:avLst/>
          </a:prstGeom>
          <a:noFill/>
        </p:spPr>
        <p:txBody>
          <a:bodyPr wrap="square">
            <a:spAutoFit/>
          </a:bodyPr>
          <a:lstStyle/>
          <a:p>
            <a:r>
              <a:rPr lang="ja-JP" altLang="en-US" b="1" dirty="0">
                <a:latin typeface="+mn-ea"/>
              </a:rPr>
              <a:t>負担金支給予定額決定の日から</a:t>
            </a:r>
            <a:r>
              <a:rPr lang="ja-JP" altLang="en-US" b="1" u="sng" dirty="0">
                <a:latin typeface="+mn-ea"/>
              </a:rPr>
              <a:t>令和９年２月２８日（日）まで</a:t>
            </a:r>
          </a:p>
          <a:p>
            <a:endParaRPr lang="en-US" altLang="ja-JP" sz="800" dirty="0">
              <a:latin typeface="+mn-ea"/>
            </a:endParaRPr>
          </a:p>
          <a:p>
            <a:r>
              <a:rPr lang="ja-JP" altLang="en-US" sz="1600" dirty="0">
                <a:latin typeface="+mn-ea"/>
              </a:rPr>
              <a:t>（注１）</a:t>
            </a:r>
            <a:r>
              <a:rPr lang="ja-JP" altLang="en-US" sz="1600" b="1" dirty="0">
                <a:solidFill>
                  <a:srgbClr val="FF0000"/>
                </a:solidFill>
                <a:latin typeface="+mn-ea"/>
              </a:rPr>
              <a:t>ただし、観光機構への</a:t>
            </a:r>
            <a:r>
              <a:rPr lang="ja-JP" altLang="en-US" sz="1600" b="1" u="sng" dirty="0">
                <a:solidFill>
                  <a:srgbClr val="FF0000"/>
                </a:solidFill>
                <a:latin typeface="+mn-ea"/>
              </a:rPr>
              <a:t>実績報告書の提出期限は令和９年３月５日（金）厳守</a:t>
            </a:r>
            <a:r>
              <a:rPr lang="ja-JP" altLang="en-US" sz="1600" dirty="0">
                <a:latin typeface="+mn-ea"/>
              </a:rPr>
              <a:t>となります。</a:t>
            </a:r>
          </a:p>
          <a:p>
            <a:r>
              <a:rPr lang="ja-JP" altLang="en-US" sz="1600" dirty="0">
                <a:latin typeface="+mn-ea"/>
              </a:rPr>
              <a:t>　　　必ず余裕を持って事業を実施し、提出期限に間に合うよう前もって精算ができるよう留意すること。</a:t>
            </a:r>
          </a:p>
          <a:p>
            <a:r>
              <a:rPr lang="ja-JP" altLang="en-US" sz="1600" dirty="0">
                <a:latin typeface="+mn-ea"/>
              </a:rPr>
              <a:t>（注２）精算が間に合わない場合は、</a:t>
            </a:r>
            <a:r>
              <a:rPr lang="ja-JP" altLang="en-US" sz="1600" b="1" dirty="0">
                <a:latin typeface="+mn-ea"/>
              </a:rPr>
              <a:t>負担金の支給を取り消す</a:t>
            </a:r>
            <a:r>
              <a:rPr lang="ja-JP" altLang="en-US" sz="1600" dirty="0">
                <a:latin typeface="+mn-ea"/>
              </a:rPr>
              <a:t>可能性もあることをご留意願います。</a:t>
            </a:r>
            <a:endParaRPr lang="en-US" altLang="ja-JP" sz="1600" dirty="0">
              <a:latin typeface="+mn-ea"/>
            </a:endParaRPr>
          </a:p>
        </p:txBody>
      </p:sp>
      <p:sp>
        <p:nvSpPr>
          <p:cNvPr id="6" name="テキスト ボックス 5">
            <a:extLst>
              <a:ext uri="{FF2B5EF4-FFF2-40B4-BE49-F238E27FC236}">
                <a16:creationId xmlns:a16="http://schemas.microsoft.com/office/drawing/2014/main" id="{C7AC90BB-5B34-EEB9-E021-8FC1C6685B4D}"/>
              </a:ext>
            </a:extLst>
          </p:cNvPr>
          <p:cNvSpPr txBox="1"/>
          <p:nvPr/>
        </p:nvSpPr>
        <p:spPr>
          <a:xfrm>
            <a:off x="1861622" y="3732347"/>
            <a:ext cx="9196238" cy="1197914"/>
          </a:xfrm>
          <a:prstGeom prst="rect">
            <a:avLst/>
          </a:prstGeom>
          <a:solidFill>
            <a:srgbClr val="4472C4">
              <a:lumMod val="20000"/>
              <a:lumOff val="80000"/>
            </a:srgbClr>
          </a:solidFill>
        </p:spPr>
        <p:txBody>
          <a:bodyPr wrap="square"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dirty="0">
                <a:ln>
                  <a:noFill/>
                </a:ln>
                <a:solidFill>
                  <a:prstClr val="black"/>
                </a:solidFill>
                <a:effectLst/>
                <a:uLnTx/>
                <a:uFillTx/>
                <a:latin typeface="+mn-ea"/>
              </a:rPr>
              <a:t>・詳細は、観光機構担当者に報告・相談してください。</a:t>
            </a:r>
            <a:endParaRPr kumimoji="0" lang="en-US" altLang="ja-JP" sz="1600" b="0" i="0" u="none" strike="noStrike" kern="0" cap="none" spc="0" normalizeH="0" baseline="0" noProof="0" dirty="0">
              <a:ln>
                <a:noFill/>
              </a:ln>
              <a:solidFill>
                <a:prstClr val="black"/>
              </a:solidFill>
              <a:effectLst/>
              <a:uLnTx/>
              <a:uFillTx/>
              <a:latin typeface="+mn-ea"/>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dirty="0">
                <a:ln>
                  <a:noFill/>
                </a:ln>
                <a:solidFill>
                  <a:prstClr val="black"/>
                </a:solidFill>
                <a:effectLst/>
                <a:uLnTx/>
                <a:uFillTx/>
                <a:latin typeface="+mn-ea"/>
              </a:rPr>
              <a:t>・変更や中止の場合、</a:t>
            </a:r>
            <a:r>
              <a:rPr kumimoji="0" lang="ja-JP" altLang="en-US" sz="1600" b="0" i="0" u="none" strike="noStrike" kern="0" cap="none" spc="0" normalizeH="0" baseline="0" noProof="0" dirty="0">
                <a:ln>
                  <a:noFill/>
                </a:ln>
                <a:solidFill>
                  <a:srgbClr val="FF0000"/>
                </a:solidFill>
                <a:effectLst/>
                <a:uLnTx/>
                <a:uFillTx/>
                <a:latin typeface="+mn-ea"/>
              </a:rPr>
              <a:t>「内容変更申請書」を提出</a:t>
            </a:r>
            <a:r>
              <a:rPr kumimoji="0" lang="ja-JP" altLang="en-US" sz="1600" b="0" i="0" u="none" strike="noStrike" kern="0" cap="none" spc="0" normalizeH="0" baseline="0" noProof="0" dirty="0">
                <a:ln>
                  <a:noFill/>
                </a:ln>
                <a:solidFill>
                  <a:prstClr val="black"/>
                </a:solidFill>
                <a:effectLst/>
                <a:uLnTx/>
                <a:uFillTx/>
                <a:latin typeface="+mn-ea"/>
              </a:rPr>
              <a:t>いただき、</a:t>
            </a:r>
            <a:r>
              <a:rPr kumimoji="0" lang="ja-JP" altLang="en-US" sz="1600" b="1" i="0" u="sng" strike="noStrike" kern="0" cap="none" spc="0" normalizeH="0" baseline="0" noProof="0" dirty="0">
                <a:ln>
                  <a:noFill/>
                </a:ln>
                <a:solidFill>
                  <a:prstClr val="black"/>
                </a:solidFill>
                <a:effectLst/>
                <a:uLnTx/>
                <a:uFillTx/>
                <a:latin typeface="+mn-ea"/>
              </a:rPr>
              <a:t>観光機構の承認が必要</a:t>
            </a:r>
            <a:r>
              <a:rPr kumimoji="0" lang="ja-JP" altLang="en-US" sz="1600" b="0" i="0" u="none" strike="noStrike" kern="0" cap="none" spc="0" normalizeH="0" baseline="0" noProof="0" dirty="0">
                <a:ln>
                  <a:noFill/>
                </a:ln>
                <a:solidFill>
                  <a:prstClr val="black"/>
                </a:solidFill>
                <a:effectLst/>
                <a:uLnTx/>
                <a:uFillTx/>
                <a:latin typeface="+mn-ea"/>
              </a:rPr>
              <a:t>となります。</a:t>
            </a:r>
            <a:endParaRPr kumimoji="0" lang="en-US" altLang="ja-JP" sz="1600" b="0" i="0" u="none" strike="noStrike" kern="0" cap="none" spc="0" normalizeH="0" baseline="0" noProof="0" dirty="0">
              <a:ln>
                <a:noFill/>
              </a:ln>
              <a:solidFill>
                <a:prstClr val="black"/>
              </a:solidFill>
              <a:effectLst/>
              <a:uLnTx/>
              <a:uFillTx/>
              <a:latin typeface="+mn-ea"/>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dirty="0">
                <a:ln>
                  <a:noFill/>
                </a:ln>
                <a:solidFill>
                  <a:prstClr val="black"/>
                </a:solidFill>
                <a:effectLst/>
                <a:uLnTx/>
                <a:uFillTx/>
                <a:latin typeface="+mn-ea"/>
              </a:rPr>
              <a:t>・変更内容について、承認が得られれば代替え案で事業の実施（継続）が可能です。</a:t>
            </a:r>
            <a:endParaRPr kumimoji="0" lang="en-US" altLang="ja-JP" sz="1600" b="0" i="0" u="none" strike="noStrike" kern="0" cap="none" spc="0" normalizeH="0" baseline="0" noProof="0" dirty="0">
              <a:ln>
                <a:noFill/>
              </a:ln>
              <a:solidFill>
                <a:prstClr val="black"/>
              </a:solidFill>
              <a:effectLst/>
              <a:uLnTx/>
              <a:uFillTx/>
              <a:latin typeface="+mn-ea"/>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dirty="0">
                <a:ln>
                  <a:noFill/>
                </a:ln>
                <a:solidFill>
                  <a:prstClr val="black"/>
                </a:solidFill>
                <a:effectLst/>
                <a:uLnTx/>
                <a:uFillTx/>
                <a:latin typeface="+mn-ea"/>
              </a:rPr>
              <a:t>・</a:t>
            </a:r>
            <a:r>
              <a:rPr kumimoji="0" lang="ja-JP" altLang="en-US" sz="1600" b="0" i="0" u="none" strike="noStrike" kern="0" cap="none" spc="0" normalizeH="0" baseline="0" noProof="0" dirty="0">
                <a:ln>
                  <a:noFill/>
                </a:ln>
                <a:solidFill>
                  <a:srgbClr val="FF0000"/>
                </a:solidFill>
                <a:effectLst/>
                <a:uLnTx/>
                <a:uFillTx/>
                <a:latin typeface="+mn-ea"/>
              </a:rPr>
              <a:t>中止の場合、それまでにかかった費用は経費として計上できます。</a:t>
            </a:r>
          </a:p>
        </p:txBody>
      </p:sp>
      <p:sp>
        <p:nvSpPr>
          <p:cNvPr id="7" name="テキスト ボックス 6">
            <a:extLst>
              <a:ext uri="{FF2B5EF4-FFF2-40B4-BE49-F238E27FC236}">
                <a16:creationId xmlns:a16="http://schemas.microsoft.com/office/drawing/2014/main" id="{CC3A5AC6-CB31-A8E0-9E9B-00BCA2A18802}"/>
              </a:ext>
            </a:extLst>
          </p:cNvPr>
          <p:cNvSpPr txBox="1"/>
          <p:nvPr/>
        </p:nvSpPr>
        <p:spPr>
          <a:xfrm>
            <a:off x="1874038" y="2985415"/>
            <a:ext cx="10009283" cy="646331"/>
          </a:xfrm>
          <a:prstGeom prst="rect">
            <a:avLst/>
          </a:prstGeom>
          <a:noFill/>
        </p:spPr>
        <p:txBody>
          <a:bodyPr wrap="square">
            <a:spAutoFit/>
          </a:bodyPr>
          <a:lstStyle/>
          <a:p>
            <a:pPr defTabSz="457200"/>
            <a:r>
              <a:rPr kumimoji="0" lang="ja-JP" altLang="en-US">
                <a:solidFill>
                  <a:prstClr val="black"/>
                </a:solidFill>
                <a:latin typeface="+mn-ea"/>
              </a:rPr>
              <a:t>採択後に、</a:t>
            </a:r>
            <a:r>
              <a:rPr kumimoji="0" lang="ja-JP" altLang="en-US" b="1">
                <a:solidFill>
                  <a:prstClr val="black"/>
                </a:solidFill>
                <a:latin typeface="+mn-ea"/>
              </a:rPr>
              <a:t>事業内容の変更や中止</a:t>
            </a:r>
            <a:r>
              <a:rPr kumimoji="0" lang="ja-JP" altLang="en-US">
                <a:solidFill>
                  <a:prstClr val="black"/>
                </a:solidFill>
                <a:latin typeface="+mn-ea"/>
              </a:rPr>
              <a:t>が生じた場合、観光機構に対し速やかに報告するとともに</a:t>
            </a:r>
            <a:r>
              <a:rPr kumimoji="0" lang="ja-JP" altLang="en-US" b="1" u="sng">
                <a:solidFill>
                  <a:srgbClr val="FF0000"/>
                </a:solidFill>
                <a:latin typeface="+mn-ea"/>
              </a:rPr>
              <a:t>「内容変更申請書」</a:t>
            </a:r>
            <a:r>
              <a:rPr kumimoji="0" lang="ja-JP" altLang="en-US">
                <a:solidFill>
                  <a:prstClr val="black"/>
                </a:solidFill>
                <a:latin typeface="+mn-ea"/>
              </a:rPr>
              <a:t>を提出しなければならない。</a:t>
            </a:r>
          </a:p>
        </p:txBody>
      </p:sp>
      <p:sp>
        <p:nvSpPr>
          <p:cNvPr id="11" name="テキスト ボックス 10">
            <a:extLst>
              <a:ext uri="{FF2B5EF4-FFF2-40B4-BE49-F238E27FC236}">
                <a16:creationId xmlns:a16="http://schemas.microsoft.com/office/drawing/2014/main" id="{3DA9882E-FD95-404D-305B-36CBFBB83C5C}"/>
              </a:ext>
            </a:extLst>
          </p:cNvPr>
          <p:cNvSpPr txBox="1"/>
          <p:nvPr/>
        </p:nvSpPr>
        <p:spPr>
          <a:xfrm>
            <a:off x="280375" y="1098260"/>
            <a:ext cx="1440000" cy="1440000"/>
          </a:xfrm>
          <a:prstGeom prst="rect">
            <a:avLst/>
          </a:prstGeom>
          <a:solidFill>
            <a:schemeClr val="accent4"/>
          </a:solidFill>
        </p:spPr>
        <p:txBody>
          <a:bodyPr wrap="square" rtlCol="0" anchor="ctr">
            <a:noAutofit/>
          </a:bodyPr>
          <a:lstStyle/>
          <a:p>
            <a:pPr algn="ctr"/>
            <a:r>
              <a:rPr kumimoji="1" lang="ja-JP" altLang="en-US" sz="1600" b="1">
                <a:solidFill>
                  <a:schemeClr val="bg1"/>
                </a:solidFill>
              </a:rPr>
              <a:t>事業実施期間</a:t>
            </a:r>
          </a:p>
        </p:txBody>
      </p:sp>
      <p:sp>
        <p:nvSpPr>
          <p:cNvPr id="12" name="テキスト ボックス 11">
            <a:extLst>
              <a:ext uri="{FF2B5EF4-FFF2-40B4-BE49-F238E27FC236}">
                <a16:creationId xmlns:a16="http://schemas.microsoft.com/office/drawing/2014/main" id="{97CBB7FD-DC1E-93C0-B778-AA9288113B21}"/>
              </a:ext>
            </a:extLst>
          </p:cNvPr>
          <p:cNvSpPr txBox="1"/>
          <p:nvPr/>
        </p:nvSpPr>
        <p:spPr>
          <a:xfrm>
            <a:off x="280375" y="2801441"/>
            <a:ext cx="1440000" cy="2128820"/>
          </a:xfrm>
          <a:prstGeom prst="rect">
            <a:avLst/>
          </a:prstGeom>
          <a:solidFill>
            <a:schemeClr val="accent4"/>
          </a:solidFill>
        </p:spPr>
        <p:txBody>
          <a:bodyPr wrap="square" rtlCol="0" anchor="ctr">
            <a:noAutofit/>
          </a:bodyPr>
          <a:lstStyle/>
          <a:p>
            <a:pPr algn="ctr"/>
            <a:r>
              <a:rPr kumimoji="1" lang="ja-JP" altLang="en-US" sz="1600" b="1">
                <a:solidFill>
                  <a:schemeClr val="bg1"/>
                </a:solidFill>
              </a:rPr>
              <a:t>事業内容の変更または中止</a:t>
            </a:r>
          </a:p>
        </p:txBody>
      </p:sp>
      <p:cxnSp>
        <p:nvCxnSpPr>
          <p:cNvPr id="16" name="直線コネクタ 15">
            <a:extLst>
              <a:ext uri="{FF2B5EF4-FFF2-40B4-BE49-F238E27FC236}">
                <a16:creationId xmlns:a16="http://schemas.microsoft.com/office/drawing/2014/main" id="{F2628CD9-B5C9-EA98-FDFA-8D6272134A03}"/>
              </a:ext>
            </a:extLst>
          </p:cNvPr>
          <p:cNvCxnSpPr>
            <a:cxnSpLocks/>
          </p:cNvCxnSpPr>
          <p:nvPr/>
        </p:nvCxnSpPr>
        <p:spPr>
          <a:xfrm>
            <a:off x="1811358" y="911111"/>
            <a:ext cx="0" cy="430534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直線コネクタ 16">
            <a:extLst>
              <a:ext uri="{FF2B5EF4-FFF2-40B4-BE49-F238E27FC236}">
                <a16:creationId xmlns:a16="http://schemas.microsoft.com/office/drawing/2014/main" id="{55A22456-E201-A810-2213-1D227CB94D57}"/>
              </a:ext>
            </a:extLst>
          </p:cNvPr>
          <p:cNvCxnSpPr>
            <a:cxnSpLocks/>
          </p:cNvCxnSpPr>
          <p:nvPr/>
        </p:nvCxnSpPr>
        <p:spPr>
          <a:xfrm>
            <a:off x="246000" y="911111"/>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直線コネクタ 20">
            <a:extLst>
              <a:ext uri="{FF2B5EF4-FFF2-40B4-BE49-F238E27FC236}">
                <a16:creationId xmlns:a16="http://schemas.microsoft.com/office/drawing/2014/main" id="{96979FCC-7F33-47D6-434F-1D2781AB6CAA}"/>
              </a:ext>
            </a:extLst>
          </p:cNvPr>
          <p:cNvCxnSpPr>
            <a:cxnSpLocks/>
          </p:cNvCxnSpPr>
          <p:nvPr/>
        </p:nvCxnSpPr>
        <p:spPr>
          <a:xfrm>
            <a:off x="280375" y="2653901"/>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直線コネクタ 21">
            <a:extLst>
              <a:ext uri="{FF2B5EF4-FFF2-40B4-BE49-F238E27FC236}">
                <a16:creationId xmlns:a16="http://schemas.microsoft.com/office/drawing/2014/main" id="{697C26AA-8ABF-FEA7-0907-81DD8D797D7B}"/>
              </a:ext>
            </a:extLst>
          </p:cNvPr>
          <p:cNvCxnSpPr>
            <a:cxnSpLocks/>
          </p:cNvCxnSpPr>
          <p:nvPr/>
        </p:nvCxnSpPr>
        <p:spPr>
          <a:xfrm flipV="1">
            <a:off x="280375" y="5150350"/>
            <a:ext cx="11665625" cy="6610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 name="スライド番号プレースホルダー 3">
            <a:extLst>
              <a:ext uri="{FF2B5EF4-FFF2-40B4-BE49-F238E27FC236}">
                <a16:creationId xmlns:a16="http://schemas.microsoft.com/office/drawing/2014/main" id="{EEF3BF20-99FC-112C-983B-A7BD70BEF3E6}"/>
              </a:ext>
            </a:extLst>
          </p:cNvPr>
          <p:cNvSpPr>
            <a:spLocks noGrp="1"/>
          </p:cNvSpPr>
          <p:nvPr>
            <p:ph type="sldNum" sz="quarter" idx="12"/>
          </p:nvPr>
        </p:nvSpPr>
        <p:spPr>
          <a:xfrm>
            <a:off x="9448800" y="6475081"/>
            <a:ext cx="2743200" cy="365125"/>
          </a:xfrm>
        </p:spPr>
        <p:txBody>
          <a:bodyPr/>
          <a:lstStyle/>
          <a:p>
            <a:fld id="{8EAB90E1-8A1E-4CDD-A83B-8AFD55E4F56C}" type="slidenum">
              <a:rPr kumimoji="1" lang="ja-JP" altLang="en-US" smtClean="0"/>
              <a:t>16</a:t>
            </a:fld>
            <a:endParaRPr kumimoji="1" lang="ja-JP" altLang="en-US"/>
          </a:p>
        </p:txBody>
      </p:sp>
      <p:cxnSp>
        <p:nvCxnSpPr>
          <p:cNvPr id="10" name="直線コネクタ 9">
            <a:extLst>
              <a:ext uri="{FF2B5EF4-FFF2-40B4-BE49-F238E27FC236}">
                <a16:creationId xmlns:a16="http://schemas.microsoft.com/office/drawing/2014/main" id="{E5D435F2-769A-A612-ECF1-7E19CDEEF109}"/>
              </a:ext>
            </a:extLst>
          </p:cNvPr>
          <p:cNvCxnSpPr>
            <a:cxnSpLocks/>
          </p:cNvCxnSpPr>
          <p:nvPr/>
        </p:nvCxnSpPr>
        <p:spPr>
          <a:xfrm>
            <a:off x="11933583" y="911111"/>
            <a:ext cx="0" cy="427228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061AC728-AB27-39C7-D9A7-5CA2E45273C8}"/>
              </a:ext>
            </a:extLst>
          </p:cNvPr>
          <p:cNvCxnSpPr>
            <a:cxnSpLocks/>
          </p:cNvCxnSpPr>
          <p:nvPr/>
        </p:nvCxnSpPr>
        <p:spPr>
          <a:xfrm>
            <a:off x="242764" y="911110"/>
            <a:ext cx="3236" cy="427229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1041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テキスト ボックス 15">
            <a:extLst>
              <a:ext uri="{FF2B5EF4-FFF2-40B4-BE49-F238E27FC236}">
                <a16:creationId xmlns:a16="http://schemas.microsoft.com/office/drawing/2014/main" id="{90AD4251-3934-2054-B32C-F9C9EBACCF4D}"/>
              </a:ext>
            </a:extLst>
          </p:cNvPr>
          <p:cNvSpPr txBox="1">
            <a:spLocks noChangeArrowheads="1"/>
          </p:cNvSpPr>
          <p:nvPr/>
        </p:nvSpPr>
        <p:spPr bwMode="auto">
          <a:xfrm>
            <a:off x="175097"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11.</a:t>
            </a:r>
            <a:r>
              <a:rPr kumimoji="1" lang="ja-JP" altLang="en-US"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応募手続きについて</a:t>
            </a:r>
            <a:endPar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endParaRPr>
          </a:p>
        </p:txBody>
      </p:sp>
      <p:cxnSp>
        <p:nvCxnSpPr>
          <p:cNvPr id="48" name="直線コネクタ 47">
            <a:extLst>
              <a:ext uri="{FF2B5EF4-FFF2-40B4-BE49-F238E27FC236}">
                <a16:creationId xmlns:a16="http://schemas.microsoft.com/office/drawing/2014/main" id="{50BAF182-62C5-9B6E-6D54-638FB8D2A7EF}"/>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7A676C11-21FF-09A5-567B-0204778E2F1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8" name="テキスト ボックス 7">
            <a:extLst>
              <a:ext uri="{FF2B5EF4-FFF2-40B4-BE49-F238E27FC236}">
                <a16:creationId xmlns:a16="http://schemas.microsoft.com/office/drawing/2014/main" id="{6186963E-0C68-2A27-2EC3-CCD0D6682FCA}"/>
              </a:ext>
            </a:extLst>
          </p:cNvPr>
          <p:cNvSpPr txBox="1"/>
          <p:nvPr/>
        </p:nvSpPr>
        <p:spPr>
          <a:xfrm>
            <a:off x="377294" y="923361"/>
            <a:ext cx="1440000" cy="1574544"/>
          </a:xfrm>
          <a:prstGeom prst="rect">
            <a:avLst/>
          </a:prstGeom>
          <a:solidFill>
            <a:schemeClr val="accent4"/>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rPr>
              <a:t>申請書類</a:t>
            </a:r>
            <a:endParaRPr kumimoji="1" lang="en-US" altLang="ja-JP" sz="1600" b="1"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rPr>
              <a:t>取得方法</a:t>
            </a:r>
          </a:p>
        </p:txBody>
      </p:sp>
      <p:sp>
        <p:nvSpPr>
          <p:cNvPr id="11" name="テキスト ボックス 10">
            <a:extLst>
              <a:ext uri="{FF2B5EF4-FFF2-40B4-BE49-F238E27FC236}">
                <a16:creationId xmlns:a16="http://schemas.microsoft.com/office/drawing/2014/main" id="{3DA9882E-FD95-404D-305B-36CBFBB83C5C}"/>
              </a:ext>
            </a:extLst>
          </p:cNvPr>
          <p:cNvSpPr txBox="1"/>
          <p:nvPr/>
        </p:nvSpPr>
        <p:spPr>
          <a:xfrm>
            <a:off x="331055" y="2676211"/>
            <a:ext cx="1509842" cy="952656"/>
          </a:xfrm>
          <a:prstGeom prst="rect">
            <a:avLst/>
          </a:prstGeom>
          <a:solidFill>
            <a:schemeClr val="accent4"/>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rPr>
              <a:t>事業申請書</a:t>
            </a:r>
            <a:endParaRPr kumimoji="1" lang="en-US" altLang="ja-JP" sz="1600" b="1"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rPr>
              <a:t>提出先</a:t>
            </a:r>
            <a:endParaRPr kumimoji="1" lang="en-US" altLang="ja-JP" sz="1600" b="1"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endParaRPr>
          </a:p>
        </p:txBody>
      </p:sp>
      <p:sp>
        <p:nvSpPr>
          <p:cNvPr id="12" name="テキスト ボックス 11">
            <a:extLst>
              <a:ext uri="{FF2B5EF4-FFF2-40B4-BE49-F238E27FC236}">
                <a16:creationId xmlns:a16="http://schemas.microsoft.com/office/drawing/2014/main" id="{97CBB7FD-DC1E-93C0-B778-AA9288113B21}"/>
              </a:ext>
            </a:extLst>
          </p:cNvPr>
          <p:cNvSpPr txBox="1"/>
          <p:nvPr/>
        </p:nvSpPr>
        <p:spPr>
          <a:xfrm>
            <a:off x="365976" y="4047921"/>
            <a:ext cx="1440000" cy="504000"/>
          </a:xfrm>
          <a:prstGeom prst="rect">
            <a:avLst/>
          </a:prstGeom>
          <a:solidFill>
            <a:schemeClr val="accent4"/>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rPr>
              <a:t>提出期限</a:t>
            </a:r>
          </a:p>
        </p:txBody>
      </p:sp>
      <p:sp>
        <p:nvSpPr>
          <p:cNvPr id="4" name="正方形/長方形 3">
            <a:extLst>
              <a:ext uri="{FF2B5EF4-FFF2-40B4-BE49-F238E27FC236}">
                <a16:creationId xmlns:a16="http://schemas.microsoft.com/office/drawing/2014/main" id="{D708A347-9CF2-96FC-80FA-5E32FC1C84C6}"/>
              </a:ext>
            </a:extLst>
          </p:cNvPr>
          <p:cNvSpPr/>
          <p:nvPr/>
        </p:nvSpPr>
        <p:spPr>
          <a:xfrm>
            <a:off x="2327328" y="4064037"/>
            <a:ext cx="3811647" cy="507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ysClr val="windowText" lastClr="000000"/>
                </a:solidFill>
                <a:effectLst/>
                <a:uLnTx/>
                <a:uFillTx/>
                <a:latin typeface="游ゴシック"/>
                <a:ea typeface="游ゴシック"/>
                <a:cs typeface="+mn-cs"/>
              </a:rPr>
              <a:t>令和</a:t>
            </a:r>
            <a:r>
              <a:rPr kumimoji="1" lang="en-US" altLang="ja-JP" sz="1800" b="1" i="0" u="none" strike="noStrike" kern="1200" cap="none" spc="0" normalizeH="0" baseline="0" noProof="0" dirty="0">
                <a:ln>
                  <a:noFill/>
                </a:ln>
                <a:solidFill>
                  <a:sysClr val="windowText" lastClr="000000"/>
                </a:solidFill>
                <a:effectLst/>
                <a:uLnTx/>
                <a:uFillTx/>
                <a:latin typeface="游ゴシック"/>
                <a:ea typeface="游ゴシック"/>
                <a:cs typeface="+mn-cs"/>
              </a:rPr>
              <a:t>8</a:t>
            </a:r>
            <a:r>
              <a:rPr kumimoji="1" lang="ja-JP" altLang="en-US" sz="1800" b="1" i="0" u="none" strike="noStrike" kern="1200" cap="none" spc="0" normalizeH="0" baseline="0" noProof="0" dirty="0">
                <a:ln>
                  <a:noFill/>
                </a:ln>
                <a:solidFill>
                  <a:sysClr val="windowText" lastClr="000000"/>
                </a:solidFill>
                <a:effectLst/>
                <a:uLnTx/>
                <a:uFillTx/>
                <a:latin typeface="游ゴシック"/>
                <a:ea typeface="游ゴシック"/>
                <a:cs typeface="+mn-cs"/>
              </a:rPr>
              <a:t>年</a:t>
            </a:r>
            <a:r>
              <a:rPr kumimoji="1" lang="en-US" altLang="ja-JP" sz="1800" b="1" i="0" u="none" strike="noStrike" kern="1200" cap="none" spc="0" normalizeH="0" baseline="0" noProof="0" dirty="0">
                <a:ln>
                  <a:noFill/>
                </a:ln>
                <a:solidFill>
                  <a:sysClr val="windowText" lastClr="000000"/>
                </a:solidFill>
                <a:effectLst/>
                <a:uLnTx/>
                <a:uFillTx/>
                <a:latin typeface="游ゴシック"/>
                <a:ea typeface="游ゴシック"/>
                <a:cs typeface="+mn-cs"/>
              </a:rPr>
              <a:t>10</a:t>
            </a:r>
            <a:r>
              <a:rPr kumimoji="1" lang="ja-JP" altLang="en-US" sz="1800" b="1" i="0" u="none" strike="noStrike" kern="1200" cap="none" spc="0" normalizeH="0" baseline="0" noProof="0" dirty="0">
                <a:ln>
                  <a:noFill/>
                </a:ln>
                <a:solidFill>
                  <a:sysClr val="windowText" lastClr="000000"/>
                </a:solidFill>
                <a:effectLst/>
                <a:uLnTx/>
                <a:uFillTx/>
                <a:latin typeface="游ゴシック"/>
                <a:ea typeface="游ゴシック"/>
                <a:cs typeface="+mn-cs"/>
              </a:rPr>
              <a:t>月</a:t>
            </a:r>
            <a:r>
              <a:rPr kumimoji="1" lang="en-US" altLang="ja-JP" sz="1800" b="1" i="0" u="none" strike="noStrike" kern="1200" cap="none" spc="0" normalizeH="0" baseline="0" noProof="0" dirty="0">
                <a:ln>
                  <a:noFill/>
                </a:ln>
                <a:solidFill>
                  <a:sysClr val="windowText" lastClr="000000"/>
                </a:solidFill>
                <a:effectLst/>
                <a:uLnTx/>
                <a:uFillTx/>
                <a:latin typeface="游ゴシック"/>
                <a:ea typeface="游ゴシック"/>
                <a:cs typeface="+mn-cs"/>
              </a:rPr>
              <a:t>2</a:t>
            </a:r>
            <a:r>
              <a:rPr lang="en-US" altLang="ja-JP" b="1" dirty="0">
                <a:solidFill>
                  <a:sysClr val="windowText" lastClr="000000"/>
                </a:solidFill>
                <a:latin typeface="游ゴシック"/>
                <a:ea typeface="游ゴシック"/>
              </a:rPr>
              <a:t>1</a:t>
            </a:r>
            <a:r>
              <a:rPr kumimoji="1" lang="ja-JP" altLang="en-US" sz="1800" b="1" i="0" u="none" strike="noStrike" kern="1200" cap="none" spc="0" normalizeH="0" baseline="0" noProof="0" dirty="0">
                <a:ln>
                  <a:noFill/>
                </a:ln>
                <a:solidFill>
                  <a:sysClr val="windowText" lastClr="000000"/>
                </a:solidFill>
                <a:effectLst/>
                <a:uLnTx/>
                <a:uFillTx/>
                <a:latin typeface="游ゴシック"/>
                <a:ea typeface="游ゴシック"/>
                <a:cs typeface="+mn-cs"/>
              </a:rPr>
              <a:t>日</a:t>
            </a:r>
            <a:r>
              <a:rPr kumimoji="1" lang="en-US" altLang="ja-JP" sz="1800" b="1" i="0" u="none" strike="noStrike" kern="1200" cap="none" spc="0" normalizeH="0" baseline="0" noProof="0" dirty="0">
                <a:ln>
                  <a:noFill/>
                </a:ln>
                <a:solidFill>
                  <a:sysClr val="windowText" lastClr="000000"/>
                </a:solidFill>
                <a:effectLst/>
                <a:uLnTx/>
                <a:uFillTx/>
                <a:latin typeface="游ゴシック"/>
                <a:ea typeface="游ゴシック"/>
                <a:cs typeface="+mn-cs"/>
              </a:rPr>
              <a:t>(</a:t>
            </a:r>
            <a:r>
              <a:rPr lang="ja-JP" altLang="en-US" b="1" dirty="0">
                <a:solidFill>
                  <a:sysClr val="windowText" lastClr="000000"/>
                </a:solidFill>
                <a:latin typeface="游ゴシック"/>
                <a:ea typeface="游ゴシック"/>
              </a:rPr>
              <a:t>水</a:t>
            </a:r>
            <a:r>
              <a:rPr kumimoji="1" lang="en-US" altLang="ja-JP" sz="1800" b="1" i="0" u="none" strike="noStrike" kern="1200" cap="none" spc="0" normalizeH="0" baseline="0" noProof="0" dirty="0">
                <a:ln>
                  <a:noFill/>
                </a:ln>
                <a:solidFill>
                  <a:sysClr val="windowText" lastClr="000000"/>
                </a:solidFill>
                <a:effectLst/>
                <a:uLnTx/>
                <a:uFillTx/>
                <a:latin typeface="游ゴシック"/>
                <a:ea typeface="游ゴシック"/>
                <a:cs typeface="+mn-cs"/>
              </a:rPr>
              <a:t>) 15:00 </a:t>
            </a:r>
            <a:r>
              <a:rPr kumimoji="1" lang="ja-JP" altLang="en-US" sz="1800" b="1" i="0" u="none" strike="noStrike" kern="1200" cap="none" spc="0" normalizeH="0" baseline="0" noProof="0" dirty="0">
                <a:ln>
                  <a:noFill/>
                </a:ln>
                <a:solidFill>
                  <a:sysClr val="windowText" lastClr="000000"/>
                </a:solidFill>
                <a:effectLst/>
                <a:uLnTx/>
                <a:uFillTx/>
                <a:latin typeface="游ゴシック"/>
                <a:ea typeface="游ゴシック"/>
                <a:cs typeface="+mn-cs"/>
              </a:rPr>
              <a:t>必着　</a:t>
            </a:r>
          </a:p>
        </p:txBody>
      </p:sp>
      <p:sp>
        <p:nvSpPr>
          <p:cNvPr id="22" name="正方形/長方形 21">
            <a:extLst>
              <a:ext uri="{FF2B5EF4-FFF2-40B4-BE49-F238E27FC236}">
                <a16:creationId xmlns:a16="http://schemas.microsoft.com/office/drawing/2014/main" id="{62B782F9-BE15-0411-C193-FAFC84664FC9}"/>
              </a:ext>
            </a:extLst>
          </p:cNvPr>
          <p:cNvSpPr/>
          <p:nvPr/>
        </p:nvSpPr>
        <p:spPr>
          <a:xfrm>
            <a:off x="2016328" y="3973695"/>
            <a:ext cx="4731587" cy="6738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游ゴシック" panose="02110004020202020204"/>
              <a:ea typeface="游ゴシック" panose="020B0400000000000000" pitchFamily="50" charset="-128"/>
              <a:cs typeface="+mn-cs"/>
            </a:endParaRPr>
          </a:p>
        </p:txBody>
      </p:sp>
      <p:sp>
        <p:nvSpPr>
          <p:cNvPr id="23" name="正方形/長方形 22">
            <a:extLst>
              <a:ext uri="{FF2B5EF4-FFF2-40B4-BE49-F238E27FC236}">
                <a16:creationId xmlns:a16="http://schemas.microsoft.com/office/drawing/2014/main" id="{CC328DAC-E8C6-DB78-73FB-3A27385A0505}"/>
              </a:ext>
            </a:extLst>
          </p:cNvPr>
          <p:cNvSpPr/>
          <p:nvPr/>
        </p:nvSpPr>
        <p:spPr>
          <a:xfrm>
            <a:off x="2004149" y="903048"/>
            <a:ext cx="9627870" cy="162289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游ゴシック" panose="02110004020202020204"/>
              <a:ea typeface="游ゴシック" panose="020B0400000000000000" pitchFamily="50" charset="-128"/>
              <a:cs typeface="+mn-cs"/>
            </a:endParaRPr>
          </a:p>
        </p:txBody>
      </p:sp>
      <p:sp>
        <p:nvSpPr>
          <p:cNvPr id="13" name="正方形/長方形 12">
            <a:extLst>
              <a:ext uri="{FF2B5EF4-FFF2-40B4-BE49-F238E27FC236}">
                <a16:creationId xmlns:a16="http://schemas.microsoft.com/office/drawing/2014/main" id="{5C102194-854B-E4AC-A4FB-69F2F67550E0}"/>
              </a:ext>
            </a:extLst>
          </p:cNvPr>
          <p:cNvSpPr/>
          <p:nvPr/>
        </p:nvSpPr>
        <p:spPr>
          <a:xfrm>
            <a:off x="2100352" y="5052566"/>
            <a:ext cx="5797939" cy="13413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5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1" dirty="0">
                <a:solidFill>
                  <a:srgbClr val="000000"/>
                </a:solidFill>
                <a:latin typeface="游ゴシック"/>
                <a:ea typeface="游ゴシック"/>
              </a:rPr>
              <a:t>観光インフラデザイン</a:t>
            </a:r>
            <a:r>
              <a:rPr kumimoji="1" lang="ja-JP" altLang="en-US" sz="1800" b="1" i="0" u="none" strike="noStrike" kern="1200" cap="none" spc="0" normalizeH="0" baseline="0" noProof="0" dirty="0">
                <a:ln>
                  <a:noFill/>
                </a:ln>
                <a:solidFill>
                  <a:srgbClr val="000000"/>
                </a:solidFill>
                <a:effectLst/>
                <a:uLnTx/>
                <a:uFillTx/>
                <a:latin typeface="游ゴシック"/>
                <a:ea typeface="游ゴシック"/>
              </a:rPr>
              <a:t>部</a:t>
            </a:r>
            <a:endParaRPr kumimoji="1" lang="en-US" altLang="ja-JP" sz="1800" b="1" i="0" u="none" strike="noStrike" kern="1200" cap="none" spc="0" normalizeH="0" baseline="0" noProof="0" dirty="0">
              <a:ln>
                <a:noFill/>
              </a:ln>
              <a:solidFill>
                <a:srgbClr val="000000"/>
              </a:solidFill>
              <a:effectLst/>
              <a:uLnTx/>
              <a:uFillTx/>
              <a:latin typeface="游ゴシック"/>
              <a:ea typeface="游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1" dirty="0">
                <a:solidFill>
                  <a:srgbClr val="000000"/>
                </a:solidFill>
                <a:latin typeface="游ゴシック" panose="020B0400000000000000" pitchFamily="50" charset="-128"/>
                <a:ea typeface="游ゴシック" panose="020B0400000000000000" pitchFamily="50" charset="-128"/>
              </a:rPr>
              <a:t>　</a:t>
            </a:r>
            <a:r>
              <a:rPr lang="en-US" altLang="ja-JP" b="1" dirty="0">
                <a:solidFill>
                  <a:srgbClr val="000000"/>
                </a:solidFill>
                <a:latin typeface="游ゴシック" panose="020B0400000000000000" pitchFamily="50" charset="-128"/>
                <a:ea typeface="游ゴシック" panose="020B0400000000000000" pitchFamily="50" charset="-128"/>
              </a:rPr>
              <a:t>	TEL	</a:t>
            </a:r>
            <a:r>
              <a:rPr lang="ja-JP" altLang="en-US" b="1" dirty="0">
                <a:solidFill>
                  <a:srgbClr val="000000"/>
                </a:solidFill>
                <a:latin typeface="游ゴシック" panose="020B0400000000000000" pitchFamily="50" charset="-128"/>
                <a:ea typeface="游ゴシック" panose="020B0400000000000000" pitchFamily="50" charset="-128"/>
              </a:rPr>
              <a:t>：</a:t>
            </a:r>
            <a:r>
              <a:rPr kumimoji="1" lang="en-US" altLang="ja-JP" sz="18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011</a:t>
            </a:r>
            <a:r>
              <a:rPr lang="en-US" altLang="ja-JP" b="1" dirty="0">
                <a:solidFill>
                  <a:srgbClr val="000000"/>
                </a:solidFill>
                <a:latin typeface="游ゴシック" panose="020B0400000000000000" pitchFamily="50" charset="-128"/>
                <a:ea typeface="游ゴシック" panose="020B0400000000000000" pitchFamily="50" charset="-128"/>
              </a:rPr>
              <a:t>-</a:t>
            </a:r>
            <a:r>
              <a:rPr kumimoji="1" lang="en-US" altLang="ja-JP" sz="18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231-0941</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rgbClr val="000000"/>
                </a:solidFill>
                <a:effectLst/>
                <a:uLnTx/>
                <a:uFillTx/>
                <a:latin typeface="游ゴシック"/>
                <a:ea typeface="游ゴシック"/>
              </a:rPr>
              <a:t>	E-Mail	</a:t>
            </a:r>
            <a:r>
              <a:rPr kumimoji="1" lang="ja-JP" altLang="en-US" sz="1800" b="1" i="0" u="none" strike="noStrike" kern="1200" cap="none" spc="0" normalizeH="0" baseline="0" noProof="0" dirty="0">
                <a:ln>
                  <a:noFill/>
                </a:ln>
                <a:solidFill>
                  <a:srgbClr val="000000"/>
                </a:solidFill>
                <a:effectLst/>
                <a:uLnTx/>
                <a:uFillTx/>
                <a:latin typeface="游ゴシック"/>
                <a:ea typeface="游ゴシック"/>
              </a:rPr>
              <a:t>：</a:t>
            </a:r>
            <a:r>
              <a:rPr kumimoji="1" lang="en-US" altLang="ja-JP" sz="1800" b="1" i="0" u="none" strike="noStrike" kern="1200" cap="none" spc="0" normalizeH="0" baseline="0" noProof="0" dirty="0">
                <a:ln>
                  <a:noFill/>
                </a:ln>
                <a:solidFill>
                  <a:srgbClr val="000000"/>
                </a:solidFill>
                <a:effectLst/>
                <a:uLnTx/>
                <a:uFillTx/>
                <a:latin typeface="游ゴシック"/>
                <a:ea typeface="游ゴシック"/>
              </a:rPr>
              <a:t>acc_sup_sus@visithkd.or.jp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b="1" dirty="0">
                <a:solidFill>
                  <a:srgbClr val="000000"/>
                </a:solidFill>
                <a:latin typeface="游ゴシック" panose="020B0400000000000000" pitchFamily="50" charset="-128"/>
                <a:ea typeface="游ゴシック" panose="020B0400000000000000" pitchFamily="50" charset="-128"/>
              </a:rPr>
              <a:t>	</a:t>
            </a:r>
            <a:r>
              <a:rPr kumimoji="1" lang="ja-JP" altLang="en-US" sz="18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担当</a:t>
            </a:r>
            <a:r>
              <a:rPr lang="en-US" altLang="ja-JP" b="1" dirty="0">
                <a:solidFill>
                  <a:srgbClr val="000000"/>
                </a:solidFill>
                <a:latin typeface="游ゴシック" panose="020B0400000000000000" pitchFamily="50" charset="-128"/>
                <a:ea typeface="游ゴシック" panose="020B0400000000000000" pitchFamily="50" charset="-128"/>
              </a:rPr>
              <a:t>	</a:t>
            </a:r>
            <a:r>
              <a:rPr kumimoji="1" lang="ja-JP" altLang="en-US" sz="18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：加藤、吉積、森永</a:t>
            </a:r>
          </a:p>
        </p:txBody>
      </p:sp>
      <p:cxnSp>
        <p:nvCxnSpPr>
          <p:cNvPr id="26" name="直線コネクタ 25">
            <a:extLst>
              <a:ext uri="{FF2B5EF4-FFF2-40B4-BE49-F238E27FC236}">
                <a16:creationId xmlns:a16="http://schemas.microsoft.com/office/drawing/2014/main" id="{B6582E62-AC79-86FD-437B-0DE5F786D82D}"/>
              </a:ext>
            </a:extLst>
          </p:cNvPr>
          <p:cNvCxnSpPr>
            <a:cxnSpLocks/>
          </p:cNvCxnSpPr>
          <p:nvPr/>
        </p:nvCxnSpPr>
        <p:spPr>
          <a:xfrm>
            <a:off x="261768" y="2590211"/>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直線コネクタ 26">
            <a:extLst>
              <a:ext uri="{FF2B5EF4-FFF2-40B4-BE49-F238E27FC236}">
                <a16:creationId xmlns:a16="http://schemas.microsoft.com/office/drawing/2014/main" id="{21200CAA-12DB-4696-2D0C-C93F8635F0A0}"/>
              </a:ext>
            </a:extLst>
          </p:cNvPr>
          <p:cNvCxnSpPr>
            <a:cxnSpLocks/>
          </p:cNvCxnSpPr>
          <p:nvPr/>
        </p:nvCxnSpPr>
        <p:spPr>
          <a:xfrm>
            <a:off x="1902342" y="817974"/>
            <a:ext cx="0" cy="567490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直線コネクタ 27">
            <a:extLst>
              <a:ext uri="{FF2B5EF4-FFF2-40B4-BE49-F238E27FC236}">
                <a16:creationId xmlns:a16="http://schemas.microsoft.com/office/drawing/2014/main" id="{BC59F06F-E4E4-C3ED-F91D-B2FBED3B4550}"/>
              </a:ext>
            </a:extLst>
          </p:cNvPr>
          <p:cNvCxnSpPr>
            <a:cxnSpLocks/>
          </p:cNvCxnSpPr>
          <p:nvPr/>
        </p:nvCxnSpPr>
        <p:spPr>
          <a:xfrm>
            <a:off x="246000" y="817974"/>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直線コネクタ 29">
            <a:extLst>
              <a:ext uri="{FF2B5EF4-FFF2-40B4-BE49-F238E27FC236}">
                <a16:creationId xmlns:a16="http://schemas.microsoft.com/office/drawing/2014/main" id="{2DC1E187-280C-EDF8-FB39-CF42EC751F1E}"/>
              </a:ext>
            </a:extLst>
          </p:cNvPr>
          <p:cNvCxnSpPr>
            <a:cxnSpLocks/>
          </p:cNvCxnSpPr>
          <p:nvPr/>
        </p:nvCxnSpPr>
        <p:spPr>
          <a:xfrm>
            <a:off x="246000" y="3749196"/>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直線コネクタ 30">
            <a:extLst>
              <a:ext uri="{FF2B5EF4-FFF2-40B4-BE49-F238E27FC236}">
                <a16:creationId xmlns:a16="http://schemas.microsoft.com/office/drawing/2014/main" id="{2CD4CD85-37DA-52FC-6236-C6A97C254620}"/>
              </a:ext>
            </a:extLst>
          </p:cNvPr>
          <p:cNvCxnSpPr>
            <a:cxnSpLocks/>
          </p:cNvCxnSpPr>
          <p:nvPr/>
        </p:nvCxnSpPr>
        <p:spPr>
          <a:xfrm>
            <a:off x="271383" y="6516621"/>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51389788-9D41-A228-3F8F-886DD7C89EA7}"/>
              </a:ext>
            </a:extLst>
          </p:cNvPr>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AB90E1-8A1E-4CDD-A83B-8AFD55E4F56C}" type="slidenum">
              <a:rPr kumimoji="1" lang="ja-JP" altLang="en-US" sz="1200" b="0" i="0" u="none" strike="noStrike" kern="1200" cap="none" spc="0" normalizeH="0" baseline="0" noProof="0" smtClean="0">
                <a:ln>
                  <a:noFill/>
                </a:ln>
                <a:solidFill>
                  <a:prstClr val="black">
                    <a:tint val="82000"/>
                  </a:prstClr>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1" lang="ja-JP" altLang="en-US" sz="1200" b="0" i="0" u="none" strike="noStrike" kern="1200" cap="none" spc="0" normalizeH="0" baseline="0" noProof="0">
              <a:ln>
                <a:noFill/>
              </a:ln>
              <a:solidFill>
                <a:prstClr val="black">
                  <a:tint val="82000"/>
                </a:prstClr>
              </a:solidFill>
              <a:effectLst/>
              <a:uLnTx/>
              <a:uFillTx/>
              <a:latin typeface="游ゴシック" panose="02110004020202020204"/>
              <a:ea typeface="游ゴシック" panose="020B0400000000000000" pitchFamily="50" charset="-128"/>
              <a:cs typeface="+mn-cs"/>
            </a:endParaRPr>
          </a:p>
        </p:txBody>
      </p:sp>
      <p:sp>
        <p:nvSpPr>
          <p:cNvPr id="3" name="正方形/長方形 2">
            <a:extLst>
              <a:ext uri="{FF2B5EF4-FFF2-40B4-BE49-F238E27FC236}">
                <a16:creationId xmlns:a16="http://schemas.microsoft.com/office/drawing/2014/main" id="{47248C69-2FA0-B598-BBB5-EAE0C6F40362}"/>
              </a:ext>
            </a:extLst>
          </p:cNvPr>
          <p:cNvSpPr/>
          <p:nvPr/>
        </p:nvSpPr>
        <p:spPr>
          <a:xfrm>
            <a:off x="2100672" y="928098"/>
            <a:ext cx="9067911" cy="790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5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1" lang="ja-JP" altLang="en-US" sz="18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以下の</a:t>
            </a:r>
            <a:r>
              <a:rPr kumimoji="1" lang="en-US" altLang="ja-JP" sz="18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URL</a:t>
            </a:r>
            <a:r>
              <a:rPr kumimoji="1" lang="ja-JP" altLang="en-US" sz="18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から、</a:t>
            </a:r>
            <a:r>
              <a:rPr lang="ja-JP" altLang="en-US" b="1" dirty="0">
                <a:solidFill>
                  <a:srgbClr val="000000"/>
                </a:solidFill>
                <a:latin typeface="游ゴシック" panose="020B0400000000000000" pitchFamily="50" charset="-128"/>
                <a:ea typeface="游ゴシック" panose="020B0400000000000000" pitchFamily="50" charset="-128"/>
              </a:rPr>
              <a:t>事業申請書提出先に入り、画面上部のダウンロードより</a:t>
            </a:r>
            <a:endParaRPr kumimoji="1" lang="en-US" altLang="ja-JP" sz="18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000000"/>
                </a:solidFill>
                <a:effectLst/>
                <a:uLnTx/>
                <a:uFillTx/>
                <a:latin typeface="游ゴシック"/>
                <a:ea typeface="游ゴシック"/>
              </a:rPr>
              <a:t>　事業申請書</a:t>
            </a:r>
            <a:r>
              <a:rPr kumimoji="1" lang="en-US" altLang="ja-JP" sz="1800" b="1" i="0" u="none" strike="noStrike" kern="1200" cap="none" spc="0" normalizeH="0" baseline="0" noProof="0">
                <a:ln>
                  <a:noFill/>
                </a:ln>
                <a:solidFill>
                  <a:srgbClr val="000000"/>
                </a:solidFill>
                <a:effectLst/>
                <a:uLnTx/>
                <a:uFillTx/>
                <a:latin typeface="游ゴシック"/>
                <a:ea typeface="游ゴシック"/>
              </a:rPr>
              <a:t>(PowerPoint)</a:t>
            </a:r>
            <a:r>
              <a:rPr kumimoji="1" lang="ja-JP" altLang="en-US" sz="1800" b="1" i="0" u="none" strike="noStrike" kern="1200" cap="none" spc="0" normalizeH="0" baseline="0" noProof="0">
                <a:ln>
                  <a:noFill/>
                </a:ln>
                <a:solidFill>
                  <a:srgbClr val="000000"/>
                </a:solidFill>
                <a:effectLst/>
                <a:uLnTx/>
                <a:uFillTx/>
                <a:latin typeface="游ゴシック"/>
                <a:ea typeface="游ゴシック"/>
              </a:rPr>
              <a:t>、事業予算書</a:t>
            </a:r>
            <a:r>
              <a:rPr kumimoji="1" lang="en-US" altLang="ja-JP" sz="1800" b="1" i="0" u="none" strike="noStrike" kern="1200" cap="none" spc="0" normalizeH="0" baseline="0" noProof="0">
                <a:ln>
                  <a:noFill/>
                </a:ln>
                <a:solidFill>
                  <a:srgbClr val="000000"/>
                </a:solidFill>
                <a:effectLst/>
                <a:uLnTx/>
                <a:uFillTx/>
                <a:latin typeface="游ゴシック"/>
                <a:ea typeface="游ゴシック"/>
              </a:rPr>
              <a:t>(Excel)</a:t>
            </a:r>
            <a:r>
              <a:rPr kumimoji="1" lang="ja-JP" altLang="en-US" sz="1800" b="1" i="0" u="none" strike="noStrike" kern="1200" cap="none" spc="0" normalizeH="0" baseline="0" noProof="0">
                <a:ln>
                  <a:noFill/>
                </a:ln>
                <a:solidFill>
                  <a:srgbClr val="000000"/>
                </a:solidFill>
                <a:effectLst/>
                <a:uLnTx/>
                <a:uFillTx/>
                <a:latin typeface="游ゴシック"/>
                <a:ea typeface="游ゴシック"/>
              </a:rPr>
              <a:t>を入手してください。</a:t>
            </a:r>
            <a:endParaRPr lang="en-US" altLang="ja-JP" sz="18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endParaRPr>
          </a:p>
        </p:txBody>
      </p:sp>
      <p:sp>
        <p:nvSpPr>
          <p:cNvPr id="24" name="テキスト ボックス 23">
            <a:extLst>
              <a:ext uri="{FF2B5EF4-FFF2-40B4-BE49-F238E27FC236}">
                <a16:creationId xmlns:a16="http://schemas.microsoft.com/office/drawing/2014/main" id="{FB5B6859-3300-178B-2ABE-1945F8B8A83B}"/>
              </a:ext>
            </a:extLst>
          </p:cNvPr>
          <p:cNvSpPr txBox="1"/>
          <p:nvPr/>
        </p:nvSpPr>
        <p:spPr>
          <a:xfrm>
            <a:off x="323214" y="5190363"/>
            <a:ext cx="1440000" cy="921207"/>
          </a:xfrm>
          <a:prstGeom prst="rect">
            <a:avLst/>
          </a:prstGeom>
          <a:solidFill>
            <a:schemeClr val="accent4"/>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rPr>
              <a:t>お問い合わせ</a:t>
            </a:r>
            <a:endParaRPr kumimoji="1" lang="en-US" altLang="ja-JP" sz="1600" b="1" i="0" u="none" strike="noStrike" kern="1200" cap="none" spc="0" normalizeH="0" baseline="0" noProof="0" dirty="0">
              <a:ln>
                <a:noFill/>
              </a:ln>
              <a:solidFill>
                <a:prstClr val="white"/>
              </a:solidFill>
              <a:effectLst/>
              <a:uLnTx/>
              <a:uFillTx/>
              <a:latin typeface="游ゴシック" panose="02110004020202020204"/>
              <a:ea typeface="游ゴシック" panose="020B0400000000000000" pitchFamily="50" charset="-128"/>
              <a:cs typeface="+mn-cs"/>
            </a:endParaRPr>
          </a:p>
        </p:txBody>
      </p:sp>
      <p:cxnSp>
        <p:nvCxnSpPr>
          <p:cNvPr id="29" name="直線コネクタ 28">
            <a:extLst>
              <a:ext uri="{FF2B5EF4-FFF2-40B4-BE49-F238E27FC236}">
                <a16:creationId xmlns:a16="http://schemas.microsoft.com/office/drawing/2014/main" id="{D35359F3-3C25-A635-C428-78C62B3C7356}"/>
              </a:ext>
            </a:extLst>
          </p:cNvPr>
          <p:cNvCxnSpPr>
            <a:cxnSpLocks/>
          </p:cNvCxnSpPr>
          <p:nvPr/>
        </p:nvCxnSpPr>
        <p:spPr>
          <a:xfrm>
            <a:off x="271383" y="4911171"/>
            <a:ext cx="11700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直線コネクタ 31">
            <a:extLst>
              <a:ext uri="{FF2B5EF4-FFF2-40B4-BE49-F238E27FC236}">
                <a16:creationId xmlns:a16="http://schemas.microsoft.com/office/drawing/2014/main" id="{782FDD4B-70B9-A3F2-3512-0273C40BDEC7}"/>
              </a:ext>
            </a:extLst>
          </p:cNvPr>
          <p:cNvCxnSpPr>
            <a:cxnSpLocks/>
          </p:cNvCxnSpPr>
          <p:nvPr/>
        </p:nvCxnSpPr>
        <p:spPr>
          <a:xfrm>
            <a:off x="261768" y="816202"/>
            <a:ext cx="0" cy="567490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直線コネクタ 32">
            <a:extLst>
              <a:ext uri="{FF2B5EF4-FFF2-40B4-BE49-F238E27FC236}">
                <a16:creationId xmlns:a16="http://schemas.microsoft.com/office/drawing/2014/main" id="{1734457A-872C-D970-E346-FC32EF37122B}"/>
              </a:ext>
            </a:extLst>
          </p:cNvPr>
          <p:cNvCxnSpPr>
            <a:cxnSpLocks/>
          </p:cNvCxnSpPr>
          <p:nvPr/>
        </p:nvCxnSpPr>
        <p:spPr>
          <a:xfrm>
            <a:off x="11946000" y="775587"/>
            <a:ext cx="0" cy="567490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テキスト ボックス 5">
            <a:extLst>
              <a:ext uri="{FF2B5EF4-FFF2-40B4-BE49-F238E27FC236}">
                <a16:creationId xmlns:a16="http://schemas.microsoft.com/office/drawing/2014/main" id="{9650C663-E3A1-B1C3-5944-0B3C6203ED2E}"/>
              </a:ext>
            </a:extLst>
          </p:cNvPr>
          <p:cNvSpPr txBox="1"/>
          <p:nvPr/>
        </p:nvSpPr>
        <p:spPr>
          <a:xfrm>
            <a:off x="4053731" y="2943362"/>
            <a:ext cx="625169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hlinkClick r:id="rId3"/>
              </a:rPr>
              <a:t>https://</a:t>
            </a:r>
            <a:r>
              <a:rPr kumimoji="1" lang="en-US" altLang="ja-JP" sz="2000" b="1" i="0" u="none" strike="noStrike" kern="1200" cap="none" spc="0" normalizeH="0" baseline="0" noProof="0" dirty="0" err="1">
                <a:ln>
                  <a:noFill/>
                </a:ln>
                <a:solidFill>
                  <a:prstClr val="black"/>
                </a:solidFill>
                <a:effectLst/>
                <a:uLnTx/>
                <a:uFillTx/>
                <a:latin typeface="游ゴシック" panose="02110004020202020204"/>
                <a:ea typeface="游ゴシック" panose="020B0400000000000000" pitchFamily="50" charset="-128"/>
                <a:cs typeface="+mn-cs"/>
                <a:hlinkClick r:id="rId3"/>
              </a:rPr>
              <a:t>form.run</a:t>
            </a:r>
            <a:r>
              <a:rPr kumimoji="1" lang="en-US" altLang="ja-JP" sz="2000" b="1"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hlinkClick r:id="rId3"/>
              </a:rPr>
              <a:t>/@</a:t>
            </a:r>
            <a:r>
              <a:rPr kumimoji="1" lang="en-US" altLang="ja-JP" sz="2000" b="1" i="0" u="none" strike="noStrike" kern="1200" cap="none" spc="0" normalizeH="0" baseline="0" noProof="0" dirty="0" err="1">
                <a:ln>
                  <a:noFill/>
                </a:ln>
                <a:solidFill>
                  <a:prstClr val="black"/>
                </a:solidFill>
                <a:effectLst/>
                <a:uLnTx/>
                <a:uFillTx/>
                <a:latin typeface="游ゴシック" panose="02110004020202020204"/>
                <a:ea typeface="游ゴシック" panose="020B0400000000000000" pitchFamily="50" charset="-128"/>
                <a:cs typeface="+mn-cs"/>
                <a:hlinkClick r:id="rId3"/>
              </a:rPr>
              <a:t>visithkd</a:t>
            </a:r>
            <a:r>
              <a:rPr kumimoji="1" lang="en-US" altLang="ja-JP" sz="2000" b="1"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hlinkClick r:id="rId3"/>
              </a:rPr>
              <a:t>-acc-sup-sus-entry</a:t>
            </a:r>
            <a:endParaRPr kumimoji="1" lang="ja-JP" altLang="en-US" sz="18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endParaRPr>
          </a:p>
        </p:txBody>
      </p:sp>
      <p:sp>
        <p:nvSpPr>
          <p:cNvPr id="7" name="テキスト ボックス 6">
            <a:extLst>
              <a:ext uri="{FF2B5EF4-FFF2-40B4-BE49-F238E27FC236}">
                <a16:creationId xmlns:a16="http://schemas.microsoft.com/office/drawing/2014/main" id="{1884E96E-01CD-820A-C366-3BBE88F0064D}"/>
              </a:ext>
            </a:extLst>
          </p:cNvPr>
          <p:cNvSpPr txBox="1"/>
          <p:nvPr/>
        </p:nvSpPr>
        <p:spPr>
          <a:xfrm>
            <a:off x="2100352" y="2983543"/>
            <a:ext cx="2539839" cy="369332"/>
          </a:xfrm>
          <a:prstGeom prst="rect">
            <a:avLst/>
          </a:prstGeom>
          <a:noFill/>
        </p:spPr>
        <p:txBody>
          <a:bodyPr wrap="square">
            <a:spAutoFit/>
          </a:bodyPr>
          <a:lstStyle/>
          <a:p>
            <a:r>
              <a:rPr lang="ja-JP" altLang="en-US" b="1" dirty="0"/>
              <a:t>申請書類 提出先：</a:t>
            </a:r>
          </a:p>
        </p:txBody>
      </p:sp>
      <p:sp>
        <p:nvSpPr>
          <p:cNvPr id="16" name="テキスト ボックス 15">
            <a:extLst>
              <a:ext uri="{FF2B5EF4-FFF2-40B4-BE49-F238E27FC236}">
                <a16:creationId xmlns:a16="http://schemas.microsoft.com/office/drawing/2014/main" id="{1D820C0A-D2B1-CE35-3F2E-0AA809EBC484}"/>
              </a:ext>
            </a:extLst>
          </p:cNvPr>
          <p:cNvSpPr txBox="1"/>
          <p:nvPr/>
        </p:nvSpPr>
        <p:spPr>
          <a:xfrm>
            <a:off x="2120025" y="2017591"/>
            <a:ext cx="2520167" cy="369332"/>
          </a:xfrm>
          <a:prstGeom prst="rect">
            <a:avLst/>
          </a:prstGeom>
          <a:noFill/>
        </p:spPr>
        <p:txBody>
          <a:bodyPr wrap="square">
            <a:spAutoFit/>
          </a:bodyPr>
          <a:lstStyle/>
          <a:p>
            <a:r>
              <a:rPr lang="ja-JP" altLang="en-US" b="1" dirty="0"/>
              <a:t>申請書類 入手先：</a:t>
            </a:r>
          </a:p>
        </p:txBody>
      </p:sp>
      <p:sp>
        <p:nvSpPr>
          <p:cNvPr id="9" name="テキスト ボックス 8">
            <a:extLst>
              <a:ext uri="{FF2B5EF4-FFF2-40B4-BE49-F238E27FC236}">
                <a16:creationId xmlns:a16="http://schemas.microsoft.com/office/drawing/2014/main" id="{0319E439-3DFC-5640-D253-10320D064DE2}"/>
              </a:ext>
            </a:extLst>
          </p:cNvPr>
          <p:cNvSpPr txBox="1"/>
          <p:nvPr/>
        </p:nvSpPr>
        <p:spPr>
          <a:xfrm>
            <a:off x="8752779" y="3364847"/>
            <a:ext cx="2994672" cy="338554"/>
          </a:xfrm>
          <a:prstGeom prst="rect">
            <a:avLst/>
          </a:prstGeom>
          <a:noFill/>
        </p:spPr>
        <p:txBody>
          <a:bodyPr wrap="square">
            <a:spAutoFit/>
          </a:bodyPr>
          <a:lstStyle/>
          <a:p>
            <a:r>
              <a:rPr lang="en-US" altLang="ja-JP" sz="1600" dirty="0"/>
              <a:t>※</a:t>
            </a:r>
            <a:r>
              <a:rPr lang="ja-JP" altLang="en-US" sz="1600" dirty="0"/>
              <a:t>申請書類入手先と同じ</a:t>
            </a:r>
            <a:r>
              <a:rPr lang="en-US" altLang="ja-JP" sz="1600" dirty="0"/>
              <a:t>URL</a:t>
            </a:r>
            <a:endParaRPr lang="ja-JP" altLang="en-US" sz="1600" dirty="0"/>
          </a:p>
        </p:txBody>
      </p:sp>
      <p:sp>
        <p:nvSpPr>
          <p:cNvPr id="5" name="テキスト ボックス 4">
            <a:extLst>
              <a:ext uri="{FF2B5EF4-FFF2-40B4-BE49-F238E27FC236}">
                <a16:creationId xmlns:a16="http://schemas.microsoft.com/office/drawing/2014/main" id="{26F610D6-7F9C-000C-F98B-1B7E5F9890A8}"/>
              </a:ext>
            </a:extLst>
          </p:cNvPr>
          <p:cNvSpPr txBox="1"/>
          <p:nvPr/>
        </p:nvSpPr>
        <p:spPr>
          <a:xfrm>
            <a:off x="4053731" y="1987041"/>
            <a:ext cx="625169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hlinkClick r:id="rId3"/>
              </a:rPr>
              <a:t>https://</a:t>
            </a:r>
            <a:r>
              <a:rPr kumimoji="1" lang="en-US" altLang="ja-JP" sz="2000" b="1" i="0" u="none" strike="noStrike" kern="1200" cap="none" spc="0" normalizeH="0" baseline="0" noProof="0" dirty="0" err="1">
                <a:ln>
                  <a:noFill/>
                </a:ln>
                <a:solidFill>
                  <a:prstClr val="black"/>
                </a:solidFill>
                <a:effectLst/>
                <a:uLnTx/>
                <a:uFillTx/>
                <a:latin typeface="游ゴシック" panose="02110004020202020204"/>
                <a:ea typeface="游ゴシック" panose="020B0400000000000000" pitchFamily="50" charset="-128"/>
                <a:cs typeface="+mn-cs"/>
                <a:hlinkClick r:id="rId3"/>
              </a:rPr>
              <a:t>form.run</a:t>
            </a:r>
            <a:r>
              <a:rPr kumimoji="1" lang="en-US" altLang="ja-JP" sz="2000" b="1"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hlinkClick r:id="rId3"/>
              </a:rPr>
              <a:t>/@</a:t>
            </a:r>
            <a:r>
              <a:rPr kumimoji="1" lang="en-US" altLang="ja-JP" sz="2000" b="1" i="0" u="none" strike="noStrike" kern="1200" cap="none" spc="0" normalizeH="0" baseline="0" noProof="0" dirty="0" err="1">
                <a:ln>
                  <a:noFill/>
                </a:ln>
                <a:solidFill>
                  <a:prstClr val="black"/>
                </a:solidFill>
                <a:effectLst/>
                <a:uLnTx/>
                <a:uFillTx/>
                <a:latin typeface="游ゴシック" panose="02110004020202020204"/>
                <a:ea typeface="游ゴシック" panose="020B0400000000000000" pitchFamily="50" charset="-128"/>
                <a:cs typeface="+mn-cs"/>
                <a:hlinkClick r:id="rId3"/>
              </a:rPr>
              <a:t>visithkd</a:t>
            </a:r>
            <a:r>
              <a:rPr kumimoji="1" lang="en-US" altLang="ja-JP" sz="2000" b="1"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hlinkClick r:id="rId3"/>
              </a:rPr>
              <a:t>-acc-sup-sus-entry</a:t>
            </a:r>
            <a:endParaRPr kumimoji="1" lang="ja-JP" altLang="en-US" sz="18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3105274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9E1FD-B2FF-E00E-1EBB-E61CA4A521E2}"/>
            </a:ext>
          </a:extLst>
        </p:cNvPr>
        <p:cNvGrpSpPr/>
        <p:nvPr/>
      </p:nvGrpSpPr>
      <p:grpSpPr>
        <a:xfrm>
          <a:off x="0" y="0"/>
          <a:ext cx="0" cy="0"/>
          <a:chOff x="0" y="0"/>
          <a:chExt cx="0" cy="0"/>
        </a:xfrm>
      </p:grpSpPr>
      <p:pic>
        <p:nvPicPr>
          <p:cNvPr id="10" name="図 9">
            <a:extLst>
              <a:ext uri="{FF2B5EF4-FFF2-40B4-BE49-F238E27FC236}">
                <a16:creationId xmlns:a16="http://schemas.microsoft.com/office/drawing/2014/main" id="{FB30894B-742F-9ED1-49C7-157E88C9AAF5}"/>
              </a:ext>
            </a:extLst>
          </p:cNvPr>
          <p:cNvPicPr>
            <a:picLocks noChangeAspect="1"/>
          </p:cNvPicPr>
          <p:nvPr/>
        </p:nvPicPr>
        <p:blipFill>
          <a:blip r:embed="rId2"/>
          <a:stretch>
            <a:fillRect/>
          </a:stretch>
        </p:blipFill>
        <p:spPr>
          <a:xfrm>
            <a:off x="6016618" y="851648"/>
            <a:ext cx="3801006" cy="3829585"/>
          </a:xfrm>
          <a:prstGeom prst="rect">
            <a:avLst/>
          </a:prstGeom>
        </p:spPr>
      </p:pic>
      <p:pic>
        <p:nvPicPr>
          <p:cNvPr id="12" name="図 11">
            <a:extLst>
              <a:ext uri="{FF2B5EF4-FFF2-40B4-BE49-F238E27FC236}">
                <a16:creationId xmlns:a16="http://schemas.microsoft.com/office/drawing/2014/main" id="{B5B1B0D4-20FD-8E39-405B-662752376636}"/>
              </a:ext>
            </a:extLst>
          </p:cNvPr>
          <p:cNvPicPr>
            <a:picLocks noChangeAspect="1"/>
          </p:cNvPicPr>
          <p:nvPr/>
        </p:nvPicPr>
        <p:blipFill>
          <a:blip r:embed="rId3"/>
          <a:srcRect b="14810"/>
          <a:stretch>
            <a:fillRect/>
          </a:stretch>
        </p:blipFill>
        <p:spPr>
          <a:xfrm>
            <a:off x="6050159" y="2740270"/>
            <a:ext cx="3815295" cy="2856651"/>
          </a:xfrm>
          <a:prstGeom prst="rect">
            <a:avLst/>
          </a:prstGeom>
        </p:spPr>
      </p:pic>
      <p:pic>
        <p:nvPicPr>
          <p:cNvPr id="4" name="図 3">
            <a:extLst>
              <a:ext uri="{FF2B5EF4-FFF2-40B4-BE49-F238E27FC236}">
                <a16:creationId xmlns:a16="http://schemas.microsoft.com/office/drawing/2014/main" id="{69366A87-3D05-4900-40A4-08C2055BAA71}"/>
              </a:ext>
            </a:extLst>
          </p:cNvPr>
          <p:cNvPicPr>
            <a:picLocks noChangeAspect="1"/>
          </p:cNvPicPr>
          <p:nvPr/>
        </p:nvPicPr>
        <p:blipFill>
          <a:blip r:embed="rId4"/>
          <a:stretch>
            <a:fillRect/>
          </a:stretch>
        </p:blipFill>
        <p:spPr>
          <a:xfrm>
            <a:off x="2792317" y="536252"/>
            <a:ext cx="3801006" cy="2267267"/>
          </a:xfrm>
          <a:prstGeom prst="rect">
            <a:avLst/>
          </a:prstGeom>
        </p:spPr>
      </p:pic>
      <p:pic>
        <p:nvPicPr>
          <p:cNvPr id="7" name="図 6">
            <a:extLst>
              <a:ext uri="{FF2B5EF4-FFF2-40B4-BE49-F238E27FC236}">
                <a16:creationId xmlns:a16="http://schemas.microsoft.com/office/drawing/2014/main" id="{4E73B843-748F-C9DE-FD0E-EC2A6664DB5D}"/>
              </a:ext>
            </a:extLst>
          </p:cNvPr>
          <p:cNvPicPr>
            <a:picLocks noChangeAspect="1"/>
          </p:cNvPicPr>
          <p:nvPr/>
        </p:nvPicPr>
        <p:blipFill>
          <a:blip r:embed="rId5"/>
          <a:srcRect b="16842"/>
          <a:stretch>
            <a:fillRect/>
          </a:stretch>
        </p:blipFill>
        <p:spPr>
          <a:xfrm>
            <a:off x="2744487" y="2832576"/>
            <a:ext cx="3796243" cy="3402446"/>
          </a:xfrm>
          <a:prstGeom prst="rect">
            <a:avLst/>
          </a:prstGeom>
        </p:spPr>
      </p:pic>
      <p:sp>
        <p:nvSpPr>
          <p:cNvPr id="47" name="テキスト ボックス 15">
            <a:extLst>
              <a:ext uri="{FF2B5EF4-FFF2-40B4-BE49-F238E27FC236}">
                <a16:creationId xmlns:a16="http://schemas.microsoft.com/office/drawing/2014/main" id="{BF599AF3-08B8-6189-7C12-BCE568788D16}"/>
              </a:ext>
            </a:extLst>
          </p:cNvPr>
          <p:cNvSpPr txBox="1">
            <a:spLocks noChangeArrowheads="1"/>
          </p:cNvSpPr>
          <p:nvPr/>
        </p:nvSpPr>
        <p:spPr bwMode="auto">
          <a:xfrm>
            <a:off x="175097"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11.</a:t>
            </a:r>
            <a:r>
              <a:rPr kumimoji="1" lang="ja-JP" altLang="en-US"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応募手続きについて</a:t>
            </a:r>
            <a:endPar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endParaRPr>
          </a:p>
        </p:txBody>
      </p:sp>
      <p:cxnSp>
        <p:nvCxnSpPr>
          <p:cNvPr id="48" name="直線コネクタ 47">
            <a:extLst>
              <a:ext uri="{FF2B5EF4-FFF2-40B4-BE49-F238E27FC236}">
                <a16:creationId xmlns:a16="http://schemas.microsoft.com/office/drawing/2014/main" id="{0CF21E11-45B6-F4C5-B46A-724B4382537C}"/>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A7F9AB0D-AC03-DC22-13B3-4427C7BB5C7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2" name="スライド番号プレースホルダー 1">
            <a:extLst>
              <a:ext uri="{FF2B5EF4-FFF2-40B4-BE49-F238E27FC236}">
                <a16:creationId xmlns:a16="http://schemas.microsoft.com/office/drawing/2014/main" id="{0D68DF57-5538-4FCF-97CB-F43DAA63198F}"/>
              </a:ext>
            </a:extLst>
          </p:cNvPr>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AB90E1-8A1E-4CDD-A83B-8AFD55E4F56C}" type="slidenum">
              <a:rPr kumimoji="1" lang="ja-JP" altLang="en-US" sz="1200" b="0" i="0" u="none" strike="noStrike" kern="1200" cap="none" spc="0" normalizeH="0" baseline="0" noProof="0" smtClean="0">
                <a:ln>
                  <a:noFill/>
                </a:ln>
                <a:solidFill>
                  <a:prstClr val="black">
                    <a:tint val="82000"/>
                  </a:prstClr>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ja-JP" altLang="en-US" sz="1200" b="0" i="0" u="none" strike="noStrike" kern="1200" cap="none" spc="0" normalizeH="0" baseline="0" noProof="0">
              <a:ln>
                <a:noFill/>
              </a:ln>
              <a:solidFill>
                <a:prstClr val="black">
                  <a:tint val="82000"/>
                </a:prstClr>
              </a:solidFill>
              <a:effectLst/>
              <a:uLnTx/>
              <a:uFillTx/>
              <a:latin typeface="游ゴシック" panose="02110004020202020204"/>
              <a:ea typeface="游ゴシック" panose="020B0400000000000000" pitchFamily="50" charset="-128"/>
              <a:cs typeface="+mn-cs"/>
            </a:endParaRPr>
          </a:p>
        </p:txBody>
      </p:sp>
      <p:sp>
        <p:nvSpPr>
          <p:cNvPr id="5" name="Rectangle 85">
            <a:extLst>
              <a:ext uri="{FF2B5EF4-FFF2-40B4-BE49-F238E27FC236}">
                <a16:creationId xmlns:a16="http://schemas.microsoft.com/office/drawing/2014/main" id="{E62FCDE9-4553-7875-22E5-2901F3032E6F}"/>
              </a:ext>
            </a:extLst>
          </p:cNvPr>
          <p:cNvSpPr/>
          <p:nvPr/>
        </p:nvSpPr>
        <p:spPr>
          <a:xfrm>
            <a:off x="4027178" y="153638"/>
            <a:ext cx="2686630" cy="485401"/>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応募申請フォーム</a:t>
            </a:r>
            <a:endParaRPr kumimoji="0" lang="en-US" altLang="ja-JP" sz="20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13" name="正方形/長方形 12">
            <a:extLst>
              <a:ext uri="{FF2B5EF4-FFF2-40B4-BE49-F238E27FC236}">
                <a16:creationId xmlns:a16="http://schemas.microsoft.com/office/drawing/2014/main" id="{A848D1D0-8D7E-421D-B6A0-2E91F4BBB689}"/>
              </a:ext>
            </a:extLst>
          </p:cNvPr>
          <p:cNvSpPr/>
          <p:nvPr/>
        </p:nvSpPr>
        <p:spPr>
          <a:xfrm>
            <a:off x="3191234" y="2031352"/>
            <a:ext cx="1654142" cy="63641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游ゴシック" panose="02110004020202020204"/>
              <a:ea typeface="游ゴシック" panose="020B0400000000000000" pitchFamily="50" charset="-128"/>
              <a:cs typeface="+mn-cs"/>
            </a:endParaRPr>
          </a:p>
        </p:txBody>
      </p:sp>
      <p:sp>
        <p:nvSpPr>
          <p:cNvPr id="14" name="正方形/長方形 13">
            <a:extLst>
              <a:ext uri="{FF2B5EF4-FFF2-40B4-BE49-F238E27FC236}">
                <a16:creationId xmlns:a16="http://schemas.microsoft.com/office/drawing/2014/main" id="{A669867A-B3B0-D4DA-F2B5-D749D4AC2F23}"/>
              </a:ext>
            </a:extLst>
          </p:cNvPr>
          <p:cNvSpPr/>
          <p:nvPr/>
        </p:nvSpPr>
        <p:spPr>
          <a:xfrm>
            <a:off x="6466010" y="2740270"/>
            <a:ext cx="2455582" cy="181148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游ゴシック" panose="02110004020202020204"/>
              <a:ea typeface="游ゴシック" panose="020B0400000000000000" pitchFamily="50" charset="-128"/>
              <a:cs typeface="+mn-cs"/>
            </a:endParaRPr>
          </a:p>
        </p:txBody>
      </p:sp>
      <p:pic>
        <p:nvPicPr>
          <p:cNvPr id="20" name="図 19">
            <a:extLst>
              <a:ext uri="{FF2B5EF4-FFF2-40B4-BE49-F238E27FC236}">
                <a16:creationId xmlns:a16="http://schemas.microsoft.com/office/drawing/2014/main" id="{4A199B23-6C3D-4C41-9E48-29A61269F4D1}"/>
              </a:ext>
            </a:extLst>
          </p:cNvPr>
          <p:cNvPicPr>
            <a:picLocks noChangeAspect="1"/>
          </p:cNvPicPr>
          <p:nvPr/>
        </p:nvPicPr>
        <p:blipFill>
          <a:blip r:embed="rId7"/>
          <a:stretch>
            <a:fillRect/>
          </a:stretch>
        </p:blipFill>
        <p:spPr>
          <a:xfrm>
            <a:off x="6011855" y="5759347"/>
            <a:ext cx="3805769" cy="733528"/>
          </a:xfrm>
          <a:prstGeom prst="rect">
            <a:avLst/>
          </a:prstGeom>
        </p:spPr>
      </p:pic>
      <p:sp>
        <p:nvSpPr>
          <p:cNvPr id="24" name="吹き出し: 角を丸めた四角形 23">
            <a:extLst>
              <a:ext uri="{FF2B5EF4-FFF2-40B4-BE49-F238E27FC236}">
                <a16:creationId xmlns:a16="http://schemas.microsoft.com/office/drawing/2014/main" id="{48EEB854-D1DA-791E-7D1B-58608DD3FA78}"/>
              </a:ext>
            </a:extLst>
          </p:cNvPr>
          <p:cNvSpPr/>
          <p:nvPr/>
        </p:nvSpPr>
        <p:spPr>
          <a:xfrm>
            <a:off x="518474" y="1707436"/>
            <a:ext cx="2273843" cy="1970200"/>
          </a:xfrm>
          <a:prstGeom prst="wedgeRoundRectCallout">
            <a:avLst>
              <a:gd name="adj1" fmla="val 60839"/>
              <a:gd name="adj2" fmla="val -23146"/>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a:t>説明資料および申請書類のひな形をダウンロードしてください</a:t>
            </a:r>
            <a:endParaRPr kumimoji="1" lang="en-US" altLang="ja-JP" dirty="0"/>
          </a:p>
        </p:txBody>
      </p:sp>
      <p:sp>
        <p:nvSpPr>
          <p:cNvPr id="26" name="吹き出し: 角を丸めた四角形 25">
            <a:extLst>
              <a:ext uri="{FF2B5EF4-FFF2-40B4-BE49-F238E27FC236}">
                <a16:creationId xmlns:a16="http://schemas.microsoft.com/office/drawing/2014/main" id="{952BC08F-EFCF-7ECD-F833-2282B75291BC}"/>
              </a:ext>
            </a:extLst>
          </p:cNvPr>
          <p:cNvSpPr/>
          <p:nvPr/>
        </p:nvSpPr>
        <p:spPr>
          <a:xfrm>
            <a:off x="9476178" y="1389470"/>
            <a:ext cx="2273843" cy="1970200"/>
          </a:xfrm>
          <a:prstGeom prst="wedgeRoundRectCallout">
            <a:avLst>
              <a:gd name="adj1" fmla="val -64363"/>
              <a:gd name="adj2" fmla="val 26615"/>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a:t>記入した事業申込書および予算書をアップロードしてください</a:t>
            </a:r>
            <a:endParaRPr kumimoji="1" lang="en-US" altLang="ja-JP" dirty="0"/>
          </a:p>
        </p:txBody>
      </p:sp>
      <p:sp>
        <p:nvSpPr>
          <p:cNvPr id="27" name="吹き出し: 角を丸めた四角形 26">
            <a:extLst>
              <a:ext uri="{FF2B5EF4-FFF2-40B4-BE49-F238E27FC236}">
                <a16:creationId xmlns:a16="http://schemas.microsoft.com/office/drawing/2014/main" id="{35BEE1B1-7769-3655-8F1D-FA70B041D0F5}"/>
              </a:ext>
            </a:extLst>
          </p:cNvPr>
          <p:cNvSpPr/>
          <p:nvPr/>
        </p:nvSpPr>
        <p:spPr>
          <a:xfrm>
            <a:off x="9476178" y="5039219"/>
            <a:ext cx="2273843" cy="1440255"/>
          </a:xfrm>
          <a:prstGeom prst="wedgeRoundRectCallout">
            <a:avLst>
              <a:gd name="adj1" fmla="val -64363"/>
              <a:gd name="adj2" fmla="val 26615"/>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a:t>必須項目をすべて入力後、押下してください</a:t>
            </a:r>
            <a:endParaRPr kumimoji="1" lang="en-US" altLang="ja-JP" dirty="0"/>
          </a:p>
        </p:txBody>
      </p:sp>
    </p:spTree>
    <p:extLst>
      <p:ext uri="{BB962C8B-B14F-4D97-AF65-F5344CB8AC3E}">
        <p14:creationId xmlns:p14="http://schemas.microsoft.com/office/powerpoint/2010/main" val="929809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38908-7981-2FD5-9945-F95DF1F063C3}"/>
            </a:ext>
          </a:extLst>
        </p:cNvPr>
        <p:cNvGrpSpPr/>
        <p:nvPr/>
      </p:nvGrpSpPr>
      <p:grpSpPr>
        <a:xfrm>
          <a:off x="0" y="0"/>
          <a:ext cx="0" cy="0"/>
          <a:chOff x="0" y="0"/>
          <a:chExt cx="0" cy="0"/>
        </a:xfrm>
      </p:grpSpPr>
      <p:sp>
        <p:nvSpPr>
          <p:cNvPr id="47" name="テキスト ボックス 15">
            <a:extLst>
              <a:ext uri="{FF2B5EF4-FFF2-40B4-BE49-F238E27FC236}">
                <a16:creationId xmlns:a16="http://schemas.microsoft.com/office/drawing/2014/main" id="{C01E7865-D9BA-4687-3AEA-9B274B4EF7C8}"/>
              </a:ext>
            </a:extLst>
          </p:cNvPr>
          <p:cNvSpPr txBox="1">
            <a:spLocks noChangeArrowheads="1"/>
          </p:cNvSpPr>
          <p:nvPr/>
        </p:nvSpPr>
        <p:spPr bwMode="auto">
          <a:xfrm>
            <a:off x="175097"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11.</a:t>
            </a:r>
            <a:r>
              <a:rPr kumimoji="1" lang="ja-JP" altLang="en-US"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応募手続きについて</a:t>
            </a:r>
            <a:endPar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endParaRPr>
          </a:p>
        </p:txBody>
      </p:sp>
      <p:cxnSp>
        <p:nvCxnSpPr>
          <p:cNvPr id="48" name="直線コネクタ 47">
            <a:extLst>
              <a:ext uri="{FF2B5EF4-FFF2-40B4-BE49-F238E27FC236}">
                <a16:creationId xmlns:a16="http://schemas.microsoft.com/office/drawing/2014/main" id="{10627489-5898-16B1-57DE-77162FA67351}"/>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CBB17E69-276D-C013-477B-93B23E8CC06E}"/>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2" name="スライド番号プレースホルダー 1">
            <a:extLst>
              <a:ext uri="{FF2B5EF4-FFF2-40B4-BE49-F238E27FC236}">
                <a16:creationId xmlns:a16="http://schemas.microsoft.com/office/drawing/2014/main" id="{1F9B9845-C7E5-5DA9-B9B5-7D2A6382ECC4}"/>
              </a:ext>
            </a:extLst>
          </p:cNvPr>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AB90E1-8A1E-4CDD-A83B-8AFD55E4F56C}" type="slidenum">
              <a:rPr kumimoji="1" lang="ja-JP" altLang="en-US" sz="1200" b="0" i="0" u="none" strike="noStrike" kern="1200" cap="none" spc="0" normalizeH="0" baseline="0" noProof="0" smtClean="0">
                <a:ln>
                  <a:noFill/>
                </a:ln>
                <a:solidFill>
                  <a:prstClr val="black">
                    <a:tint val="82000"/>
                  </a:prstClr>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ja-JP" altLang="en-US" sz="1200" b="0" i="0" u="none" strike="noStrike" kern="1200" cap="none" spc="0" normalizeH="0" baseline="0" noProof="0">
              <a:ln>
                <a:noFill/>
              </a:ln>
              <a:solidFill>
                <a:prstClr val="black">
                  <a:tint val="82000"/>
                </a:prstClr>
              </a:solidFill>
              <a:effectLst/>
              <a:uLnTx/>
              <a:uFillTx/>
              <a:latin typeface="游ゴシック" panose="02110004020202020204"/>
              <a:ea typeface="游ゴシック" panose="020B0400000000000000" pitchFamily="50" charset="-128"/>
              <a:cs typeface="+mn-cs"/>
            </a:endParaRPr>
          </a:p>
        </p:txBody>
      </p:sp>
      <p:pic>
        <p:nvPicPr>
          <p:cNvPr id="19" name="図 18">
            <a:extLst>
              <a:ext uri="{FF2B5EF4-FFF2-40B4-BE49-F238E27FC236}">
                <a16:creationId xmlns:a16="http://schemas.microsoft.com/office/drawing/2014/main" id="{26CF4F1D-5276-563B-931A-687832AF8FF0}"/>
              </a:ext>
            </a:extLst>
          </p:cNvPr>
          <p:cNvPicPr>
            <a:picLocks noChangeAspect="1"/>
          </p:cNvPicPr>
          <p:nvPr/>
        </p:nvPicPr>
        <p:blipFill>
          <a:blip r:embed="rId3"/>
          <a:stretch>
            <a:fillRect/>
          </a:stretch>
        </p:blipFill>
        <p:spPr>
          <a:xfrm>
            <a:off x="6033291" y="3860896"/>
            <a:ext cx="5011743" cy="2777756"/>
          </a:xfrm>
          <a:prstGeom prst="rect">
            <a:avLst/>
          </a:prstGeom>
        </p:spPr>
      </p:pic>
      <p:sp>
        <p:nvSpPr>
          <p:cNvPr id="35" name="正方形/長方形 34">
            <a:extLst>
              <a:ext uri="{FF2B5EF4-FFF2-40B4-BE49-F238E27FC236}">
                <a16:creationId xmlns:a16="http://schemas.microsoft.com/office/drawing/2014/main" id="{697B96A3-E5BF-DD47-F4C2-D47C50EDB583}"/>
              </a:ext>
            </a:extLst>
          </p:cNvPr>
          <p:cNvSpPr/>
          <p:nvPr/>
        </p:nvSpPr>
        <p:spPr>
          <a:xfrm>
            <a:off x="7705281" y="5012079"/>
            <a:ext cx="1414130" cy="6804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anose="020B0604030504040204" pitchFamily="50" charset="-128"/>
                <a:ea typeface="メイリオ" panose="020B0604030504040204" pitchFamily="50" charset="-128"/>
              </a:rPr>
              <a:t>４</a:t>
            </a:r>
            <a:r>
              <a:rPr kumimoji="1" lang="en-US" altLang="ja-JP" sz="1600" b="1" dirty="0">
                <a:latin typeface="メイリオ" panose="020B0604030504040204" pitchFamily="50" charset="-128"/>
                <a:ea typeface="メイリオ" panose="020B0604030504040204" pitchFamily="50" charset="-128"/>
              </a:rPr>
              <a:t>P</a:t>
            </a:r>
          </a:p>
          <a:p>
            <a:pPr algn="ctr"/>
            <a:r>
              <a:rPr kumimoji="1" lang="ja-JP" altLang="en-US" sz="1600" b="1" dirty="0">
                <a:latin typeface="メイリオ" panose="020B0604030504040204" pitchFamily="50" charset="-128"/>
                <a:ea typeface="メイリオ" panose="020B0604030504040204" pitchFamily="50" charset="-128"/>
              </a:rPr>
              <a:t>推進体制</a:t>
            </a:r>
          </a:p>
        </p:txBody>
      </p:sp>
      <p:sp>
        <p:nvSpPr>
          <p:cNvPr id="3" name="Rectangle 85">
            <a:extLst>
              <a:ext uri="{FF2B5EF4-FFF2-40B4-BE49-F238E27FC236}">
                <a16:creationId xmlns:a16="http://schemas.microsoft.com/office/drawing/2014/main" id="{9A894675-AE85-E07F-1198-DA934BA39255}"/>
              </a:ext>
            </a:extLst>
          </p:cNvPr>
          <p:cNvSpPr/>
          <p:nvPr/>
        </p:nvSpPr>
        <p:spPr>
          <a:xfrm>
            <a:off x="4104648" y="174655"/>
            <a:ext cx="2686630" cy="485401"/>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事業申請書の記載例</a:t>
            </a:r>
            <a:endParaRPr kumimoji="0" lang="en-US" altLang="ja-JP" sz="20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4" name="二等辺三角形 3">
            <a:extLst>
              <a:ext uri="{FF2B5EF4-FFF2-40B4-BE49-F238E27FC236}">
                <a16:creationId xmlns:a16="http://schemas.microsoft.com/office/drawing/2014/main" id="{6D3ED955-F7C1-DA2B-51D2-2A80D1BAF9B9}"/>
              </a:ext>
            </a:extLst>
          </p:cNvPr>
          <p:cNvSpPr/>
          <p:nvPr/>
        </p:nvSpPr>
        <p:spPr>
          <a:xfrm rot="5400000">
            <a:off x="5318805" y="2233828"/>
            <a:ext cx="769791" cy="404413"/>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 name="二等辺三角形 6">
            <a:extLst>
              <a:ext uri="{FF2B5EF4-FFF2-40B4-BE49-F238E27FC236}">
                <a16:creationId xmlns:a16="http://schemas.microsoft.com/office/drawing/2014/main" id="{190321E1-1A58-2BFE-DB97-F59C24092BBC}"/>
              </a:ext>
            </a:extLst>
          </p:cNvPr>
          <p:cNvSpPr/>
          <p:nvPr/>
        </p:nvSpPr>
        <p:spPr>
          <a:xfrm rot="5400000">
            <a:off x="5439504" y="5000776"/>
            <a:ext cx="769791" cy="404413"/>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pic>
        <p:nvPicPr>
          <p:cNvPr id="9" name="図 8">
            <a:extLst>
              <a:ext uri="{FF2B5EF4-FFF2-40B4-BE49-F238E27FC236}">
                <a16:creationId xmlns:a16="http://schemas.microsoft.com/office/drawing/2014/main" id="{AED782C9-494F-2E9A-248D-E8F01EC1B66A}"/>
              </a:ext>
            </a:extLst>
          </p:cNvPr>
          <p:cNvPicPr>
            <a:picLocks noChangeAspect="1"/>
          </p:cNvPicPr>
          <p:nvPr/>
        </p:nvPicPr>
        <p:blipFill>
          <a:blip r:embed="rId4"/>
          <a:stretch>
            <a:fillRect/>
          </a:stretch>
        </p:blipFill>
        <p:spPr>
          <a:xfrm>
            <a:off x="378338" y="3912274"/>
            <a:ext cx="5156476" cy="2880094"/>
          </a:xfrm>
          <a:prstGeom prst="rect">
            <a:avLst/>
          </a:prstGeom>
        </p:spPr>
      </p:pic>
      <p:sp>
        <p:nvSpPr>
          <p:cNvPr id="34" name="正方形/長方形 33">
            <a:extLst>
              <a:ext uri="{FF2B5EF4-FFF2-40B4-BE49-F238E27FC236}">
                <a16:creationId xmlns:a16="http://schemas.microsoft.com/office/drawing/2014/main" id="{EDDB94FB-C727-F67E-6B31-BF9A8D3EFC4D}"/>
              </a:ext>
            </a:extLst>
          </p:cNvPr>
          <p:cNvSpPr/>
          <p:nvPr/>
        </p:nvSpPr>
        <p:spPr>
          <a:xfrm>
            <a:off x="1924493" y="5012079"/>
            <a:ext cx="1414130" cy="6804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anose="020B0604030504040204" pitchFamily="50" charset="-128"/>
                <a:ea typeface="メイリオ" panose="020B0604030504040204" pitchFamily="50" charset="-128"/>
              </a:rPr>
              <a:t>３</a:t>
            </a:r>
            <a:r>
              <a:rPr kumimoji="1" lang="en-US" altLang="ja-JP" sz="1600" b="1" dirty="0">
                <a:latin typeface="メイリオ" panose="020B0604030504040204" pitchFamily="50" charset="-128"/>
                <a:ea typeface="メイリオ" panose="020B0604030504040204" pitchFamily="50" charset="-128"/>
              </a:rPr>
              <a:t>P</a:t>
            </a:r>
          </a:p>
          <a:p>
            <a:pPr algn="ctr"/>
            <a:r>
              <a:rPr kumimoji="1" lang="ja-JP" altLang="en-US" sz="1600" b="1" dirty="0">
                <a:latin typeface="メイリオ" panose="020B0604030504040204" pitchFamily="50" charset="-128"/>
                <a:ea typeface="メイリオ" panose="020B0604030504040204" pitchFamily="50" charset="-128"/>
              </a:rPr>
              <a:t>効果</a:t>
            </a:r>
          </a:p>
        </p:txBody>
      </p:sp>
      <p:pic>
        <p:nvPicPr>
          <p:cNvPr id="11" name="図 10">
            <a:extLst>
              <a:ext uri="{FF2B5EF4-FFF2-40B4-BE49-F238E27FC236}">
                <a16:creationId xmlns:a16="http://schemas.microsoft.com/office/drawing/2014/main" id="{54DDBF51-E304-4755-477E-120D85EE7215}"/>
              </a:ext>
            </a:extLst>
          </p:cNvPr>
          <p:cNvPicPr>
            <a:picLocks noChangeAspect="1"/>
          </p:cNvPicPr>
          <p:nvPr/>
        </p:nvPicPr>
        <p:blipFill>
          <a:blip r:embed="rId5"/>
          <a:stretch>
            <a:fillRect/>
          </a:stretch>
        </p:blipFill>
        <p:spPr>
          <a:xfrm>
            <a:off x="6004062" y="881559"/>
            <a:ext cx="5011742" cy="2836102"/>
          </a:xfrm>
          <a:prstGeom prst="rect">
            <a:avLst/>
          </a:prstGeom>
        </p:spPr>
      </p:pic>
      <p:sp>
        <p:nvSpPr>
          <p:cNvPr id="25" name="正方形/長方形 24">
            <a:extLst>
              <a:ext uri="{FF2B5EF4-FFF2-40B4-BE49-F238E27FC236}">
                <a16:creationId xmlns:a16="http://schemas.microsoft.com/office/drawing/2014/main" id="{AB545A53-8108-D4C4-3F2E-B1A825F4A0C3}"/>
              </a:ext>
            </a:extLst>
          </p:cNvPr>
          <p:cNvSpPr/>
          <p:nvPr/>
        </p:nvSpPr>
        <p:spPr>
          <a:xfrm>
            <a:off x="7483213" y="2051139"/>
            <a:ext cx="1414130" cy="9503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anose="020B0604030504040204" pitchFamily="50" charset="-128"/>
                <a:ea typeface="メイリオ" panose="020B0604030504040204" pitchFamily="50" charset="-128"/>
              </a:rPr>
              <a:t>２</a:t>
            </a:r>
            <a:r>
              <a:rPr kumimoji="1" lang="en-US" altLang="ja-JP" sz="1600" b="1" dirty="0">
                <a:latin typeface="メイリオ" panose="020B0604030504040204" pitchFamily="50" charset="-128"/>
                <a:ea typeface="メイリオ" panose="020B0604030504040204" pitchFamily="50" charset="-128"/>
              </a:rPr>
              <a:t>P</a:t>
            </a:r>
          </a:p>
          <a:p>
            <a:pPr algn="ctr"/>
            <a:r>
              <a:rPr lang="ja-JP" altLang="en-US" sz="1600" b="1" dirty="0">
                <a:latin typeface="メイリオ" panose="020B0604030504040204" pitchFamily="50" charset="-128"/>
                <a:ea typeface="メイリオ" panose="020B0604030504040204" pitchFamily="50" charset="-128"/>
              </a:rPr>
              <a:t>地域の現状</a:t>
            </a:r>
            <a:endParaRPr lang="en-US" altLang="ja-JP" sz="1600" b="1" dirty="0">
              <a:latin typeface="メイリオ" panose="020B0604030504040204" pitchFamily="50" charset="-128"/>
              <a:ea typeface="メイリオ" panose="020B0604030504040204" pitchFamily="50" charset="-128"/>
            </a:endParaRPr>
          </a:p>
          <a:p>
            <a:pPr algn="ctr"/>
            <a:r>
              <a:rPr lang="ja-JP" altLang="en-US" sz="1600" b="1" dirty="0">
                <a:latin typeface="メイリオ" panose="020B0604030504040204" pitchFamily="50" charset="-128"/>
                <a:ea typeface="メイリオ" panose="020B0604030504040204" pitchFamily="50" charset="-128"/>
              </a:rPr>
              <a:t>計画概要</a:t>
            </a:r>
            <a:endParaRPr kumimoji="1" lang="ja-JP" altLang="en-US" sz="1600" b="1" dirty="0">
              <a:latin typeface="メイリオ" panose="020B0604030504040204" pitchFamily="50" charset="-128"/>
              <a:ea typeface="メイリオ" panose="020B0604030504040204" pitchFamily="50" charset="-128"/>
            </a:endParaRPr>
          </a:p>
        </p:txBody>
      </p:sp>
      <p:pic>
        <p:nvPicPr>
          <p:cNvPr id="8" name="図 7">
            <a:extLst>
              <a:ext uri="{FF2B5EF4-FFF2-40B4-BE49-F238E27FC236}">
                <a16:creationId xmlns:a16="http://schemas.microsoft.com/office/drawing/2014/main" id="{D8FC56C7-4B53-78FF-2C90-9ED113FF0AFF}"/>
              </a:ext>
            </a:extLst>
          </p:cNvPr>
          <p:cNvPicPr>
            <a:picLocks noChangeAspect="1"/>
          </p:cNvPicPr>
          <p:nvPr/>
        </p:nvPicPr>
        <p:blipFill>
          <a:blip r:embed="rId6"/>
          <a:stretch>
            <a:fillRect/>
          </a:stretch>
        </p:blipFill>
        <p:spPr>
          <a:xfrm>
            <a:off x="268793" y="945215"/>
            <a:ext cx="5325579" cy="2772446"/>
          </a:xfrm>
          <a:prstGeom prst="rect">
            <a:avLst/>
          </a:prstGeom>
        </p:spPr>
      </p:pic>
      <p:sp>
        <p:nvSpPr>
          <p:cNvPr id="21" name="正方形/長方形 20">
            <a:extLst>
              <a:ext uri="{FF2B5EF4-FFF2-40B4-BE49-F238E27FC236}">
                <a16:creationId xmlns:a16="http://schemas.microsoft.com/office/drawing/2014/main" id="{925136EF-4068-6F14-DFDD-92C51D4F06CC}"/>
              </a:ext>
            </a:extLst>
          </p:cNvPr>
          <p:cNvSpPr/>
          <p:nvPr/>
        </p:nvSpPr>
        <p:spPr>
          <a:xfrm>
            <a:off x="1924493" y="2186095"/>
            <a:ext cx="1414130" cy="6804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anose="020B0604030504040204" pitchFamily="50" charset="-128"/>
                <a:ea typeface="メイリオ" panose="020B0604030504040204" pitchFamily="50" charset="-128"/>
              </a:rPr>
              <a:t>１</a:t>
            </a:r>
            <a:r>
              <a:rPr kumimoji="1" lang="en-US" altLang="ja-JP" sz="1600" b="1" dirty="0">
                <a:latin typeface="メイリオ" panose="020B0604030504040204" pitchFamily="50" charset="-128"/>
                <a:ea typeface="メイリオ" panose="020B0604030504040204" pitchFamily="50" charset="-128"/>
              </a:rPr>
              <a:t>P</a:t>
            </a:r>
          </a:p>
          <a:p>
            <a:pPr algn="ctr"/>
            <a:r>
              <a:rPr lang="ja-JP" altLang="en-US" sz="1600" b="1" dirty="0">
                <a:latin typeface="メイリオ" panose="020B0604030504040204" pitchFamily="50" charset="-128"/>
                <a:ea typeface="メイリオ" panose="020B0604030504040204" pitchFamily="50" charset="-128"/>
              </a:rPr>
              <a:t>事業計画</a:t>
            </a:r>
            <a:endParaRPr kumimoji="1" lang="ja-JP" altLang="en-US" sz="1600"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276155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8A0CA-7BB2-F352-BF66-7E22FF4E4B6D}"/>
            </a:ext>
          </a:extLst>
        </p:cNvPr>
        <p:cNvGrpSpPr/>
        <p:nvPr/>
      </p:nvGrpSpPr>
      <p:grpSpPr>
        <a:xfrm>
          <a:off x="0" y="0"/>
          <a:ext cx="0" cy="0"/>
          <a:chOff x="0" y="0"/>
          <a:chExt cx="0" cy="0"/>
        </a:xfrm>
      </p:grpSpPr>
      <p:sp>
        <p:nvSpPr>
          <p:cNvPr id="47" name="テキスト ボックス 15">
            <a:extLst>
              <a:ext uri="{FF2B5EF4-FFF2-40B4-BE49-F238E27FC236}">
                <a16:creationId xmlns:a16="http://schemas.microsoft.com/office/drawing/2014/main" id="{11BB7B7C-7820-AF87-9E40-25A4FA003672}"/>
              </a:ext>
            </a:extLst>
          </p:cNvPr>
          <p:cNvSpPr txBox="1">
            <a:spLocks noChangeArrowheads="1"/>
          </p:cNvSpPr>
          <p:nvPr/>
        </p:nvSpPr>
        <p:spPr bwMode="auto">
          <a:xfrm>
            <a:off x="175097"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11.</a:t>
            </a:r>
            <a:r>
              <a:rPr kumimoji="1" lang="ja-JP" altLang="en-US"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応募手続きについて</a:t>
            </a:r>
            <a:endPar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endParaRPr>
          </a:p>
        </p:txBody>
      </p:sp>
      <p:cxnSp>
        <p:nvCxnSpPr>
          <p:cNvPr id="48" name="直線コネクタ 47">
            <a:extLst>
              <a:ext uri="{FF2B5EF4-FFF2-40B4-BE49-F238E27FC236}">
                <a16:creationId xmlns:a16="http://schemas.microsoft.com/office/drawing/2014/main" id="{0338A5FA-4FD5-1FDA-BED0-FECAC92D17B6}"/>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7B1D336A-A5BB-E003-B884-84F9DEAAC02F}"/>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2" name="スライド番号プレースホルダー 1">
            <a:extLst>
              <a:ext uri="{FF2B5EF4-FFF2-40B4-BE49-F238E27FC236}">
                <a16:creationId xmlns:a16="http://schemas.microsoft.com/office/drawing/2014/main" id="{106C8B31-42F6-46D1-C3FC-2EB769A7C216}"/>
              </a:ext>
            </a:extLst>
          </p:cNvPr>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AB90E1-8A1E-4CDD-A83B-8AFD55E4F56C}" type="slidenum">
              <a:rPr kumimoji="1" lang="ja-JP" altLang="en-US" sz="1200" b="0" i="0" u="none" strike="noStrike" kern="1200" cap="none" spc="0" normalizeH="0" baseline="0" noProof="0" smtClean="0">
                <a:ln>
                  <a:noFill/>
                </a:ln>
                <a:solidFill>
                  <a:prstClr val="black">
                    <a:tint val="82000"/>
                  </a:prstClr>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ja-JP" altLang="en-US" sz="1200" b="0" i="0" u="none" strike="noStrike" kern="1200" cap="none" spc="0" normalizeH="0" baseline="0" noProof="0">
              <a:ln>
                <a:noFill/>
              </a:ln>
              <a:solidFill>
                <a:prstClr val="black">
                  <a:tint val="82000"/>
                </a:prstClr>
              </a:solidFill>
              <a:effectLst/>
              <a:uLnTx/>
              <a:uFillTx/>
              <a:latin typeface="游ゴシック" panose="02110004020202020204"/>
              <a:ea typeface="游ゴシック" panose="020B0400000000000000" pitchFamily="50" charset="-128"/>
              <a:cs typeface="+mn-cs"/>
            </a:endParaRPr>
          </a:p>
        </p:txBody>
      </p:sp>
      <p:pic>
        <p:nvPicPr>
          <p:cNvPr id="5" name="図 4">
            <a:extLst>
              <a:ext uri="{FF2B5EF4-FFF2-40B4-BE49-F238E27FC236}">
                <a16:creationId xmlns:a16="http://schemas.microsoft.com/office/drawing/2014/main" id="{6BDB82FF-D0DC-6708-A69E-C59C6181B5ED}"/>
              </a:ext>
            </a:extLst>
          </p:cNvPr>
          <p:cNvPicPr>
            <a:picLocks noChangeAspect="1"/>
          </p:cNvPicPr>
          <p:nvPr/>
        </p:nvPicPr>
        <p:blipFill>
          <a:blip r:embed="rId3"/>
          <a:stretch>
            <a:fillRect/>
          </a:stretch>
        </p:blipFill>
        <p:spPr>
          <a:xfrm>
            <a:off x="596002" y="1061838"/>
            <a:ext cx="4740943" cy="2730275"/>
          </a:xfrm>
          <a:prstGeom prst="rect">
            <a:avLst/>
          </a:prstGeom>
        </p:spPr>
      </p:pic>
      <p:sp>
        <p:nvSpPr>
          <p:cNvPr id="11" name="正方形/長方形 10">
            <a:extLst>
              <a:ext uri="{FF2B5EF4-FFF2-40B4-BE49-F238E27FC236}">
                <a16:creationId xmlns:a16="http://schemas.microsoft.com/office/drawing/2014/main" id="{9C724F58-47C1-80C5-7B78-A9E965F0D199}"/>
              </a:ext>
            </a:extLst>
          </p:cNvPr>
          <p:cNvSpPr/>
          <p:nvPr/>
        </p:nvSpPr>
        <p:spPr>
          <a:xfrm>
            <a:off x="5731003" y="5354422"/>
            <a:ext cx="5909831" cy="1006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5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注意：</a:t>
            </a:r>
            <a:endParaRPr kumimoji="1" lang="en-US" altLang="ja-JP" sz="16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1" dirty="0">
                <a:solidFill>
                  <a:srgbClr val="FF0000"/>
                </a:solidFill>
                <a:latin typeface="游ゴシック" panose="020B0400000000000000" pitchFamily="50" charset="-128"/>
                <a:ea typeface="游ゴシック" panose="020B0400000000000000" pitchFamily="50" charset="-128"/>
              </a:rPr>
              <a:t>応募団体が実行委員会や協議会等の場合は、６</a:t>
            </a:r>
            <a:r>
              <a:rPr lang="en-US" altLang="ja-JP" sz="1600" b="1" dirty="0">
                <a:solidFill>
                  <a:srgbClr val="FF0000"/>
                </a:solidFill>
                <a:latin typeface="游ゴシック" panose="020B0400000000000000" pitchFamily="50" charset="-128"/>
                <a:ea typeface="游ゴシック" panose="020B0400000000000000" pitchFamily="50" charset="-128"/>
              </a:rPr>
              <a:t>P</a:t>
            </a:r>
            <a:r>
              <a:rPr lang="ja-JP" altLang="en-US" sz="1600" b="1" dirty="0">
                <a:solidFill>
                  <a:srgbClr val="FF0000"/>
                </a:solidFill>
                <a:latin typeface="游ゴシック" panose="020B0400000000000000" pitchFamily="50" charset="-128"/>
                <a:ea typeface="游ゴシック" panose="020B0400000000000000" pitchFamily="50" charset="-128"/>
              </a:rPr>
              <a:t>以降（予算書のあと）に、団体の名簿、規約等を添付すること。</a:t>
            </a:r>
            <a:endParaRPr kumimoji="1" lang="en-US" altLang="ja-JP" sz="16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p:txBody>
      </p:sp>
      <p:sp>
        <p:nvSpPr>
          <p:cNvPr id="12" name="二等辺三角形 11">
            <a:extLst>
              <a:ext uri="{FF2B5EF4-FFF2-40B4-BE49-F238E27FC236}">
                <a16:creationId xmlns:a16="http://schemas.microsoft.com/office/drawing/2014/main" id="{784033C3-20AA-A1FD-347D-D3A020E8D27C}"/>
              </a:ext>
            </a:extLst>
          </p:cNvPr>
          <p:cNvSpPr/>
          <p:nvPr/>
        </p:nvSpPr>
        <p:spPr>
          <a:xfrm rot="5400000">
            <a:off x="5302462" y="2207085"/>
            <a:ext cx="865598" cy="43978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13" name="正方形/長方形 12">
            <a:extLst>
              <a:ext uri="{FF2B5EF4-FFF2-40B4-BE49-F238E27FC236}">
                <a16:creationId xmlns:a16="http://schemas.microsoft.com/office/drawing/2014/main" id="{A352B94B-C1F7-F109-0195-982A84C80D4F}"/>
              </a:ext>
            </a:extLst>
          </p:cNvPr>
          <p:cNvSpPr/>
          <p:nvPr/>
        </p:nvSpPr>
        <p:spPr>
          <a:xfrm>
            <a:off x="797442" y="2477961"/>
            <a:ext cx="1570294" cy="10520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anose="020B0604030504040204" pitchFamily="50" charset="-128"/>
                <a:ea typeface="メイリオ" panose="020B0604030504040204" pitchFamily="50" charset="-128"/>
              </a:rPr>
              <a:t>５</a:t>
            </a:r>
            <a:r>
              <a:rPr kumimoji="1" lang="en-US" altLang="ja-JP" sz="1600" b="1" dirty="0">
                <a:latin typeface="メイリオ" panose="020B0604030504040204" pitchFamily="50" charset="-128"/>
                <a:ea typeface="メイリオ" panose="020B0604030504040204" pitchFamily="50" charset="-128"/>
              </a:rPr>
              <a:t>P</a:t>
            </a:r>
          </a:p>
          <a:p>
            <a:pPr algn="ctr"/>
            <a:r>
              <a:rPr kumimoji="1" lang="ja-JP" altLang="en-US" sz="1600" b="1" dirty="0">
                <a:latin typeface="メイリオ" panose="020B0604030504040204" pitchFamily="50" charset="-128"/>
                <a:ea typeface="メイリオ" panose="020B0604030504040204" pitchFamily="50" charset="-128"/>
              </a:rPr>
              <a:t>過年度の取組</a:t>
            </a:r>
            <a:endParaRPr kumimoji="1" lang="en-US" altLang="ja-JP" sz="1600" b="1" dirty="0">
              <a:latin typeface="メイリオ" panose="020B0604030504040204" pitchFamily="50" charset="-128"/>
              <a:ea typeface="メイリオ" panose="020B0604030504040204" pitchFamily="50" charset="-128"/>
            </a:endParaRPr>
          </a:p>
          <a:p>
            <a:pPr algn="ctr"/>
            <a:r>
              <a:rPr kumimoji="1" lang="en-US" altLang="ja-JP" sz="1600" b="1" dirty="0">
                <a:latin typeface="メイリオ" panose="020B0604030504040204" pitchFamily="50" charset="-128"/>
                <a:ea typeface="メイリオ" panose="020B0604030504040204" pitchFamily="50" charset="-128"/>
              </a:rPr>
              <a:t>KGI</a:t>
            </a:r>
            <a:r>
              <a:rPr kumimoji="1" lang="ja-JP" altLang="en-US" sz="1600" b="1" dirty="0">
                <a:latin typeface="メイリオ" panose="020B0604030504040204" pitchFamily="50" charset="-128"/>
                <a:ea typeface="メイリオ" panose="020B0604030504040204" pitchFamily="50" charset="-128"/>
              </a:rPr>
              <a:t>、</a:t>
            </a:r>
            <a:r>
              <a:rPr kumimoji="1" lang="en-US" altLang="ja-JP" sz="1600" b="1" dirty="0">
                <a:latin typeface="メイリオ" panose="020B0604030504040204" pitchFamily="50" charset="-128"/>
                <a:ea typeface="メイリオ" panose="020B0604030504040204" pitchFamily="50" charset="-128"/>
              </a:rPr>
              <a:t>KPI</a:t>
            </a:r>
            <a:endParaRPr kumimoji="1" lang="ja-JP" altLang="en-US" sz="1600" b="1" dirty="0">
              <a:latin typeface="メイリオ" panose="020B0604030504040204" pitchFamily="50" charset="-128"/>
              <a:ea typeface="メイリオ" panose="020B0604030504040204" pitchFamily="50" charset="-128"/>
            </a:endParaRPr>
          </a:p>
        </p:txBody>
      </p:sp>
      <p:sp>
        <p:nvSpPr>
          <p:cNvPr id="20" name="正方形/長方形 19">
            <a:extLst>
              <a:ext uri="{FF2B5EF4-FFF2-40B4-BE49-F238E27FC236}">
                <a16:creationId xmlns:a16="http://schemas.microsoft.com/office/drawing/2014/main" id="{0475C10C-AD07-493A-904B-7DEBB0B88B55}"/>
              </a:ext>
            </a:extLst>
          </p:cNvPr>
          <p:cNvSpPr/>
          <p:nvPr/>
        </p:nvSpPr>
        <p:spPr>
          <a:xfrm>
            <a:off x="5634375" y="5269583"/>
            <a:ext cx="6103088" cy="125663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Rectangle 85">
            <a:extLst>
              <a:ext uri="{FF2B5EF4-FFF2-40B4-BE49-F238E27FC236}">
                <a16:creationId xmlns:a16="http://schemas.microsoft.com/office/drawing/2014/main" id="{F4B606F6-EFAD-8AEE-080D-DCCAE2F6C3B1}"/>
              </a:ext>
            </a:extLst>
          </p:cNvPr>
          <p:cNvSpPr/>
          <p:nvPr/>
        </p:nvSpPr>
        <p:spPr>
          <a:xfrm>
            <a:off x="4104648" y="174655"/>
            <a:ext cx="2686630" cy="485401"/>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事業申請書の記載例</a:t>
            </a:r>
            <a:endParaRPr kumimoji="0" lang="en-US" altLang="ja-JP" sz="20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pic>
        <p:nvPicPr>
          <p:cNvPr id="6" name="図 5">
            <a:extLst>
              <a:ext uri="{FF2B5EF4-FFF2-40B4-BE49-F238E27FC236}">
                <a16:creationId xmlns:a16="http://schemas.microsoft.com/office/drawing/2014/main" id="{16DB9D5E-9F4F-FF11-8870-BDFD28E8F199}"/>
              </a:ext>
            </a:extLst>
          </p:cNvPr>
          <p:cNvPicPr>
            <a:picLocks noChangeAspect="1"/>
          </p:cNvPicPr>
          <p:nvPr/>
        </p:nvPicPr>
        <p:blipFill>
          <a:blip r:embed="rId4"/>
          <a:stretch>
            <a:fillRect/>
          </a:stretch>
        </p:blipFill>
        <p:spPr>
          <a:xfrm>
            <a:off x="6236851" y="979256"/>
            <a:ext cx="4653479" cy="2776893"/>
          </a:xfrm>
          <a:prstGeom prst="rect">
            <a:avLst/>
          </a:prstGeom>
        </p:spPr>
      </p:pic>
      <p:sp>
        <p:nvSpPr>
          <p:cNvPr id="15" name="正方形/長方形 14">
            <a:extLst>
              <a:ext uri="{FF2B5EF4-FFF2-40B4-BE49-F238E27FC236}">
                <a16:creationId xmlns:a16="http://schemas.microsoft.com/office/drawing/2014/main" id="{31068B19-6B1B-E105-7445-AD90A28500FE}"/>
              </a:ext>
            </a:extLst>
          </p:cNvPr>
          <p:cNvSpPr/>
          <p:nvPr/>
        </p:nvSpPr>
        <p:spPr>
          <a:xfrm>
            <a:off x="7566182" y="2202548"/>
            <a:ext cx="1570294" cy="10520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anose="020B0604030504040204" pitchFamily="50" charset="-128"/>
                <a:ea typeface="メイリオ" panose="020B0604030504040204" pitchFamily="50" charset="-128"/>
              </a:rPr>
              <a:t>６</a:t>
            </a:r>
            <a:r>
              <a:rPr kumimoji="1" lang="en-US" altLang="ja-JP" sz="1600" b="1" dirty="0">
                <a:latin typeface="メイリオ" panose="020B0604030504040204" pitchFamily="50" charset="-128"/>
                <a:ea typeface="メイリオ" panose="020B0604030504040204" pitchFamily="50" charset="-128"/>
              </a:rPr>
              <a:t>P</a:t>
            </a:r>
          </a:p>
          <a:p>
            <a:pPr algn="ctr"/>
            <a:r>
              <a:rPr kumimoji="1" lang="ja-JP" altLang="en-US" sz="1600" b="1" dirty="0">
                <a:latin typeface="メイリオ" panose="020B0604030504040204" pitchFamily="50" charset="-128"/>
                <a:ea typeface="メイリオ" panose="020B0604030504040204" pitchFamily="50" charset="-128"/>
              </a:rPr>
              <a:t>全体スケジュール</a:t>
            </a:r>
          </a:p>
        </p:txBody>
      </p:sp>
    </p:spTree>
    <p:extLst>
      <p:ext uri="{BB962C8B-B14F-4D97-AF65-F5344CB8AC3E}">
        <p14:creationId xmlns:p14="http://schemas.microsoft.com/office/powerpoint/2010/main" val="4244510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62177-A9CE-15BA-B5A3-6392401735DE}"/>
            </a:ext>
          </a:extLst>
        </p:cNvPr>
        <p:cNvGrpSpPr/>
        <p:nvPr/>
      </p:nvGrpSpPr>
      <p:grpSpPr>
        <a:xfrm>
          <a:off x="0" y="0"/>
          <a:ext cx="0" cy="0"/>
          <a:chOff x="0" y="0"/>
          <a:chExt cx="0" cy="0"/>
        </a:xfrm>
      </p:grpSpPr>
      <p:sp>
        <p:nvSpPr>
          <p:cNvPr id="47" name="テキスト ボックス 15">
            <a:extLst>
              <a:ext uri="{FF2B5EF4-FFF2-40B4-BE49-F238E27FC236}">
                <a16:creationId xmlns:a16="http://schemas.microsoft.com/office/drawing/2014/main" id="{612CFC42-A875-DB01-043B-10CE16027843}"/>
              </a:ext>
            </a:extLst>
          </p:cNvPr>
          <p:cNvSpPr txBox="1">
            <a:spLocks noChangeArrowheads="1"/>
          </p:cNvSpPr>
          <p:nvPr/>
        </p:nvSpPr>
        <p:spPr bwMode="auto">
          <a:xfrm>
            <a:off x="175097"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11.</a:t>
            </a:r>
            <a:r>
              <a:rPr kumimoji="1" lang="ja-JP" altLang="en-US"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応募手続きについて</a:t>
            </a:r>
            <a:endPar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endParaRPr>
          </a:p>
        </p:txBody>
      </p:sp>
      <p:cxnSp>
        <p:nvCxnSpPr>
          <p:cNvPr id="48" name="直線コネクタ 47">
            <a:extLst>
              <a:ext uri="{FF2B5EF4-FFF2-40B4-BE49-F238E27FC236}">
                <a16:creationId xmlns:a16="http://schemas.microsoft.com/office/drawing/2014/main" id="{93EFB445-198E-55D9-852E-02AA33CDEA68}"/>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84516C1F-618B-8740-9405-958B14DB950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2" name="スライド番号プレースホルダー 1">
            <a:extLst>
              <a:ext uri="{FF2B5EF4-FFF2-40B4-BE49-F238E27FC236}">
                <a16:creationId xmlns:a16="http://schemas.microsoft.com/office/drawing/2014/main" id="{40C77684-FA19-2072-378A-A338C1E8B732}"/>
              </a:ext>
            </a:extLst>
          </p:cNvPr>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AB90E1-8A1E-4CDD-A83B-8AFD55E4F56C}" type="slidenum">
              <a:rPr kumimoji="1" lang="ja-JP" altLang="en-US" sz="1200" b="0" i="0" u="none" strike="noStrike" kern="1200" cap="none" spc="0" normalizeH="0" baseline="0" noProof="0" smtClean="0">
                <a:ln>
                  <a:noFill/>
                </a:ln>
                <a:solidFill>
                  <a:prstClr val="black">
                    <a:tint val="82000"/>
                  </a:prstClr>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1" lang="ja-JP" altLang="en-US" sz="1200" b="0" i="0" u="none" strike="noStrike" kern="1200" cap="none" spc="0" normalizeH="0" baseline="0" noProof="0">
              <a:ln>
                <a:noFill/>
              </a:ln>
              <a:solidFill>
                <a:prstClr val="black">
                  <a:tint val="82000"/>
                </a:prstClr>
              </a:solidFill>
              <a:effectLst/>
              <a:uLnTx/>
              <a:uFillTx/>
              <a:latin typeface="游ゴシック" panose="02110004020202020204"/>
              <a:ea typeface="游ゴシック" panose="020B0400000000000000" pitchFamily="50" charset="-128"/>
              <a:cs typeface="+mn-cs"/>
            </a:endParaRPr>
          </a:p>
        </p:txBody>
      </p:sp>
      <p:sp>
        <p:nvSpPr>
          <p:cNvPr id="5" name="Rectangle 85">
            <a:extLst>
              <a:ext uri="{FF2B5EF4-FFF2-40B4-BE49-F238E27FC236}">
                <a16:creationId xmlns:a16="http://schemas.microsoft.com/office/drawing/2014/main" id="{CA3DD87E-A5C1-9EB8-B907-9E4DFA98373C}"/>
              </a:ext>
            </a:extLst>
          </p:cNvPr>
          <p:cNvSpPr/>
          <p:nvPr/>
        </p:nvSpPr>
        <p:spPr>
          <a:xfrm>
            <a:off x="4072271" y="151706"/>
            <a:ext cx="3081328" cy="485401"/>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予算書の記載例</a:t>
            </a:r>
            <a:endParaRPr kumimoji="0" lang="en-US" altLang="ja-JP" sz="20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6" name="TextBox 11">
            <a:extLst>
              <a:ext uri="{FF2B5EF4-FFF2-40B4-BE49-F238E27FC236}">
                <a16:creationId xmlns:a16="http://schemas.microsoft.com/office/drawing/2014/main" id="{B2097DB1-0330-2962-5626-188C883939C1}"/>
              </a:ext>
            </a:extLst>
          </p:cNvPr>
          <p:cNvSpPr txBox="1"/>
          <p:nvPr/>
        </p:nvSpPr>
        <p:spPr>
          <a:xfrm>
            <a:off x="349334" y="1014092"/>
            <a:ext cx="4873143" cy="45550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■事業予算書は右記の</a:t>
            </a:r>
            <a:r>
              <a:rPr kumimoji="0"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Excel</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データを、</a:t>
            </a:r>
            <a:endParaRPr kumimoji="0"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ダウンロードしてご使用願います。</a:t>
            </a:r>
            <a:endParaRPr kumimoji="0"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（注：シートに計算式が入っていますので</a:t>
            </a:r>
            <a:endParaRPr kumimoji="0" lang="en-US" altLang="ja-JP" sz="14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　取り扱いにはご注意願います。）</a:t>
            </a:r>
            <a:endParaRPr kumimoji="0" lang="en-US" altLang="ja-JP" sz="14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①収入の部</a:t>
            </a:r>
            <a:endParaRPr kumimoji="1" lang="en-US" altLang="ja-JP" sz="1000" b="0"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・地元負担金の内訳</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a:t>
            </a:r>
            <a:r>
              <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自己資金、市町村負担金等</a:t>
            </a:r>
            <a:r>
              <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・本事業に係る売上</a:t>
            </a:r>
            <a:endParaRPr kumimoji="0"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②支出の部</a:t>
            </a:r>
            <a:endParaRPr kumimoji="0" lang="en-US" altLang="ja-JP"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・支出項目の内訳</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a:t>
            </a:r>
            <a:r>
              <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支出予定先、支出内容等</a:t>
            </a:r>
            <a:r>
              <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③現物協賛の部</a:t>
            </a:r>
            <a:endParaRPr kumimoji="1" lang="en-US" altLang="ja-JP"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・パブリシティ、出精値引き等の内訳</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④地元負担割合</a:t>
            </a:r>
            <a:endParaRPr kumimoji="1" lang="en-US" altLang="ja-JP"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1" lang="ja-JP" altLang="en-US" sz="16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地元負担額／事業費計を算出</a:t>
            </a:r>
            <a:endParaRPr kumimoji="1" lang="en-US" altLang="ja-JP" sz="16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pic>
        <p:nvPicPr>
          <p:cNvPr id="14" name="図 13">
            <a:extLst>
              <a:ext uri="{FF2B5EF4-FFF2-40B4-BE49-F238E27FC236}">
                <a16:creationId xmlns:a16="http://schemas.microsoft.com/office/drawing/2014/main" id="{1DE5F1BD-DF0D-7D1D-49BA-9E55952AC0A4}"/>
              </a:ext>
            </a:extLst>
          </p:cNvPr>
          <p:cNvPicPr>
            <a:picLocks noChangeAspect="1"/>
          </p:cNvPicPr>
          <p:nvPr/>
        </p:nvPicPr>
        <p:blipFill>
          <a:blip r:embed="rId3"/>
          <a:stretch>
            <a:fillRect/>
          </a:stretch>
        </p:blipFill>
        <p:spPr>
          <a:xfrm>
            <a:off x="4271292" y="2088089"/>
            <a:ext cx="7493950" cy="4216616"/>
          </a:xfrm>
          <a:prstGeom prst="rect">
            <a:avLst/>
          </a:prstGeom>
        </p:spPr>
      </p:pic>
      <p:sp>
        <p:nvSpPr>
          <p:cNvPr id="16" name="正方形/長方形 15">
            <a:extLst>
              <a:ext uri="{FF2B5EF4-FFF2-40B4-BE49-F238E27FC236}">
                <a16:creationId xmlns:a16="http://schemas.microsoft.com/office/drawing/2014/main" id="{D232DCFF-D4AA-5611-D5BF-18CED6F5B54D}"/>
              </a:ext>
            </a:extLst>
          </p:cNvPr>
          <p:cNvSpPr/>
          <p:nvPr/>
        </p:nvSpPr>
        <p:spPr>
          <a:xfrm>
            <a:off x="4333440" y="1972061"/>
            <a:ext cx="5061606" cy="46993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游ゴシック" panose="02110004020202020204"/>
              <a:ea typeface="游ゴシック" panose="020B0400000000000000" pitchFamily="50" charset="-128"/>
              <a:cs typeface="+mn-cs"/>
            </a:endParaRPr>
          </a:p>
        </p:txBody>
      </p:sp>
      <p:sp>
        <p:nvSpPr>
          <p:cNvPr id="18" name="二等辺三角形 17">
            <a:extLst>
              <a:ext uri="{FF2B5EF4-FFF2-40B4-BE49-F238E27FC236}">
                <a16:creationId xmlns:a16="http://schemas.microsoft.com/office/drawing/2014/main" id="{6C41FF5C-B0EB-62FF-1028-DC5278CD307A}"/>
              </a:ext>
            </a:extLst>
          </p:cNvPr>
          <p:cNvSpPr/>
          <p:nvPr/>
        </p:nvSpPr>
        <p:spPr>
          <a:xfrm rot="5400000">
            <a:off x="3800099" y="3462846"/>
            <a:ext cx="576000" cy="25629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4" name="テキスト ボックス 3">
            <a:extLst>
              <a:ext uri="{FF2B5EF4-FFF2-40B4-BE49-F238E27FC236}">
                <a16:creationId xmlns:a16="http://schemas.microsoft.com/office/drawing/2014/main" id="{56973336-8ACC-E8D6-6619-8B4BDF703E23}"/>
              </a:ext>
            </a:extLst>
          </p:cNvPr>
          <p:cNvSpPr txBox="1"/>
          <p:nvPr/>
        </p:nvSpPr>
        <p:spPr>
          <a:xfrm>
            <a:off x="7470901" y="5384519"/>
            <a:ext cx="148715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①収入の部</a:t>
            </a:r>
            <a:endParaRPr kumimoji="1" lang="en-US" altLang="ja-JP" sz="900" b="0"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p:txBody>
      </p:sp>
      <p:sp>
        <p:nvSpPr>
          <p:cNvPr id="9" name="テキスト ボックス 8">
            <a:extLst>
              <a:ext uri="{FF2B5EF4-FFF2-40B4-BE49-F238E27FC236}">
                <a16:creationId xmlns:a16="http://schemas.microsoft.com/office/drawing/2014/main" id="{6D2F21E3-F804-B2A7-761C-DED4D48BDC75}"/>
              </a:ext>
            </a:extLst>
          </p:cNvPr>
          <p:cNvSpPr txBox="1"/>
          <p:nvPr/>
        </p:nvSpPr>
        <p:spPr>
          <a:xfrm>
            <a:off x="5405670" y="4220466"/>
            <a:ext cx="1502980" cy="366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②支出の部</a:t>
            </a:r>
            <a:endParaRPr kumimoji="0" lang="en-US" altLang="ja-JP"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p:txBody>
      </p:sp>
      <p:sp>
        <p:nvSpPr>
          <p:cNvPr id="11" name="テキスト ボックス 10">
            <a:extLst>
              <a:ext uri="{FF2B5EF4-FFF2-40B4-BE49-F238E27FC236}">
                <a16:creationId xmlns:a16="http://schemas.microsoft.com/office/drawing/2014/main" id="{6F7E75FF-F509-8598-3B64-2B9DDEF2B343}"/>
              </a:ext>
            </a:extLst>
          </p:cNvPr>
          <p:cNvSpPr txBox="1"/>
          <p:nvPr/>
        </p:nvSpPr>
        <p:spPr>
          <a:xfrm>
            <a:off x="5046347" y="5442799"/>
            <a:ext cx="1884184" cy="36655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③現物協賛の部</a:t>
            </a:r>
            <a:endParaRPr kumimoji="1" lang="en-US" altLang="ja-JP"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p:txBody>
      </p:sp>
      <p:sp>
        <p:nvSpPr>
          <p:cNvPr id="13" name="テキスト ボックス 12">
            <a:extLst>
              <a:ext uri="{FF2B5EF4-FFF2-40B4-BE49-F238E27FC236}">
                <a16:creationId xmlns:a16="http://schemas.microsoft.com/office/drawing/2014/main" id="{905E5591-4E4C-C4EA-FAE4-726C97E8B185}"/>
              </a:ext>
            </a:extLst>
          </p:cNvPr>
          <p:cNvSpPr txBox="1"/>
          <p:nvPr/>
        </p:nvSpPr>
        <p:spPr>
          <a:xfrm>
            <a:off x="7153599" y="6228960"/>
            <a:ext cx="188418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④地元負担割合</a:t>
            </a:r>
            <a:endParaRPr kumimoji="1" lang="en-US" altLang="ja-JP"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p:txBody>
      </p:sp>
      <p:pic>
        <p:nvPicPr>
          <p:cNvPr id="10" name="図 9">
            <a:extLst>
              <a:ext uri="{FF2B5EF4-FFF2-40B4-BE49-F238E27FC236}">
                <a16:creationId xmlns:a16="http://schemas.microsoft.com/office/drawing/2014/main" id="{25E4DB9A-9135-3C4B-D1EF-D34656CD5C3A}"/>
              </a:ext>
            </a:extLst>
          </p:cNvPr>
          <p:cNvPicPr>
            <a:picLocks noChangeAspect="1"/>
          </p:cNvPicPr>
          <p:nvPr/>
        </p:nvPicPr>
        <p:blipFill>
          <a:blip r:embed="rId4"/>
          <a:stretch>
            <a:fillRect/>
          </a:stretch>
        </p:blipFill>
        <p:spPr>
          <a:xfrm>
            <a:off x="5504468" y="2419854"/>
            <a:ext cx="2852125" cy="246515"/>
          </a:xfrm>
          <a:prstGeom prst="rect">
            <a:avLst/>
          </a:prstGeom>
        </p:spPr>
      </p:pic>
    </p:spTree>
    <p:extLst>
      <p:ext uri="{BB962C8B-B14F-4D97-AF65-F5344CB8AC3E}">
        <p14:creationId xmlns:p14="http://schemas.microsoft.com/office/powerpoint/2010/main" val="4007336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EE1A8-B536-2440-F9D9-0746A63B0DB3}"/>
            </a:ext>
          </a:extLst>
        </p:cNvPr>
        <p:cNvGrpSpPr/>
        <p:nvPr/>
      </p:nvGrpSpPr>
      <p:grpSpPr>
        <a:xfrm>
          <a:off x="0" y="0"/>
          <a:ext cx="0" cy="0"/>
          <a:chOff x="0" y="0"/>
          <a:chExt cx="0" cy="0"/>
        </a:xfrm>
      </p:grpSpPr>
      <p:sp>
        <p:nvSpPr>
          <p:cNvPr id="47" name="テキスト ボックス 15">
            <a:extLst>
              <a:ext uri="{FF2B5EF4-FFF2-40B4-BE49-F238E27FC236}">
                <a16:creationId xmlns:a16="http://schemas.microsoft.com/office/drawing/2014/main" id="{70EDFAD3-0245-FE74-5F8A-7F5E8CF874B5}"/>
              </a:ext>
            </a:extLst>
          </p:cNvPr>
          <p:cNvSpPr txBox="1">
            <a:spLocks noChangeArrowheads="1"/>
          </p:cNvSpPr>
          <p:nvPr/>
        </p:nvSpPr>
        <p:spPr bwMode="auto">
          <a:xfrm>
            <a:off x="175097" y="162843"/>
            <a:ext cx="10108590" cy="433965"/>
          </a:xfrm>
          <a:prstGeom prst="rect">
            <a:avLst/>
          </a:prstGeom>
          <a:noFill/>
          <a:ln>
            <a:noFill/>
          </a:ln>
        </p:spPr>
        <p:txBody>
          <a:bodyPr vert="horz" wrap="square" lIns="91440" tIns="45720" rIns="91440" bIns="45720" rtlCol="0" anchor="b">
            <a:spAutoFit/>
          </a:bodyPr>
          <a:lstStyle>
            <a:lvl1pPr algn="ctr" defTabSz="914400" rtl="0" eaLnBrk="1" latinLnBrk="0" hangingPunct="1">
              <a:lnSpc>
                <a:spcPct val="90000"/>
              </a:lnSpc>
              <a:spcBef>
                <a:spcPct val="20000"/>
              </a:spcBef>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j-cs"/>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11.</a:t>
            </a:r>
            <a:r>
              <a:rPr kumimoji="1" lang="ja-JP" altLang="en-US"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rPr>
              <a:t>応募手続きについて</a:t>
            </a:r>
            <a:endParaRPr kumimoji="1" lang="en-US"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endParaRPr>
          </a:p>
        </p:txBody>
      </p:sp>
      <p:cxnSp>
        <p:nvCxnSpPr>
          <p:cNvPr id="48" name="直線コネクタ 47">
            <a:extLst>
              <a:ext uri="{FF2B5EF4-FFF2-40B4-BE49-F238E27FC236}">
                <a16:creationId xmlns:a16="http://schemas.microsoft.com/office/drawing/2014/main" id="{AAE49316-012F-3415-323D-38E3B2AEA5F5}"/>
              </a:ext>
            </a:extLst>
          </p:cNvPr>
          <p:cNvCxnSpPr>
            <a:cxnSpLocks/>
          </p:cNvCxnSpPr>
          <p:nvPr/>
        </p:nvCxnSpPr>
        <p:spPr>
          <a:xfrm>
            <a:off x="0" y="689113"/>
            <a:ext cx="12192000" cy="0"/>
          </a:xfrm>
          <a:prstGeom prst="line">
            <a:avLst/>
          </a:prstGeom>
          <a:ln>
            <a:solidFill>
              <a:srgbClr val="33CC33"/>
            </a:solidFill>
          </a:ln>
        </p:spPr>
        <p:style>
          <a:lnRef idx="1">
            <a:schemeClr val="accent1"/>
          </a:lnRef>
          <a:fillRef idx="0">
            <a:schemeClr val="accent1"/>
          </a:fillRef>
          <a:effectRef idx="0">
            <a:schemeClr val="accent1"/>
          </a:effectRef>
          <a:fontRef idx="minor">
            <a:schemeClr val="tx1"/>
          </a:fontRef>
        </p:style>
      </p:cxnSp>
      <p:pic>
        <p:nvPicPr>
          <p:cNvPr id="49" name="図 48" descr="アイコン が含まれている画像&#10;&#10;自動的に生成された説明">
            <a:extLst>
              <a:ext uri="{FF2B5EF4-FFF2-40B4-BE49-F238E27FC236}">
                <a16:creationId xmlns:a16="http://schemas.microsoft.com/office/drawing/2014/main" id="{FBBDDEB0-0192-41A6-E2F8-5A2FAEA38E3F}"/>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524656" y="162843"/>
            <a:ext cx="1576483" cy="322796"/>
          </a:xfrm>
          <a:prstGeom prst="rect">
            <a:avLst/>
          </a:prstGeom>
        </p:spPr>
      </p:pic>
      <p:sp>
        <p:nvSpPr>
          <p:cNvPr id="2" name="スライド番号プレースホルダー 1">
            <a:extLst>
              <a:ext uri="{FF2B5EF4-FFF2-40B4-BE49-F238E27FC236}">
                <a16:creationId xmlns:a16="http://schemas.microsoft.com/office/drawing/2014/main" id="{425EFE25-CDB5-45F5-0B02-1F788471EB73}"/>
              </a:ext>
            </a:extLst>
          </p:cNvPr>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AB90E1-8A1E-4CDD-A83B-8AFD55E4F56C}" type="slidenum">
              <a:rPr kumimoji="1" lang="ja-JP" altLang="en-US" sz="1200" b="0" i="0" u="none" strike="noStrike" kern="1200" cap="none" spc="0" normalizeH="0" baseline="0" noProof="0" smtClean="0">
                <a:ln>
                  <a:noFill/>
                </a:ln>
                <a:solidFill>
                  <a:prstClr val="black">
                    <a:tint val="82000"/>
                  </a:prstClr>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ja-JP" altLang="en-US" sz="1200" b="0" i="0" u="none" strike="noStrike" kern="1200" cap="none" spc="0" normalizeH="0" baseline="0" noProof="0">
              <a:ln>
                <a:noFill/>
              </a:ln>
              <a:solidFill>
                <a:prstClr val="black">
                  <a:tint val="82000"/>
                </a:prstClr>
              </a:solidFill>
              <a:effectLst/>
              <a:uLnTx/>
              <a:uFillTx/>
              <a:latin typeface="游ゴシック" panose="02110004020202020204"/>
              <a:ea typeface="游ゴシック" panose="020B0400000000000000" pitchFamily="50" charset="-128"/>
              <a:cs typeface="+mn-cs"/>
            </a:endParaRPr>
          </a:p>
        </p:txBody>
      </p:sp>
      <p:sp>
        <p:nvSpPr>
          <p:cNvPr id="5" name="Rectangle 85">
            <a:extLst>
              <a:ext uri="{FF2B5EF4-FFF2-40B4-BE49-F238E27FC236}">
                <a16:creationId xmlns:a16="http://schemas.microsoft.com/office/drawing/2014/main" id="{07119076-A8C6-4EE4-083A-A380088ADE25}"/>
              </a:ext>
            </a:extLst>
          </p:cNvPr>
          <p:cNvSpPr/>
          <p:nvPr/>
        </p:nvSpPr>
        <p:spPr>
          <a:xfrm>
            <a:off x="3699297" y="108666"/>
            <a:ext cx="5344152" cy="485401"/>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事業申請書</a:t>
            </a:r>
            <a:r>
              <a:rPr kumimoji="0" lang="ja-JP" altLang="en-US" sz="2000" b="1" dirty="0">
                <a:solidFill>
                  <a:prstClr val="white"/>
                </a:solidFill>
                <a:latin typeface="游ゴシック" panose="020B0400000000000000" pitchFamily="50" charset="-128"/>
                <a:ea typeface="游ゴシック" panose="020B0400000000000000" pitchFamily="50" charset="-128"/>
              </a:rPr>
              <a:t>および予算書</a:t>
            </a:r>
            <a:r>
              <a:rPr kumimoji="0" lang="ja-JP" altLang="en-US" sz="20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のアップロード</a:t>
            </a:r>
            <a:endParaRPr kumimoji="0" lang="en-US" altLang="ja-JP" sz="20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6" name="正方形/長方形 5">
            <a:extLst>
              <a:ext uri="{FF2B5EF4-FFF2-40B4-BE49-F238E27FC236}">
                <a16:creationId xmlns:a16="http://schemas.microsoft.com/office/drawing/2014/main" id="{8A0AB10E-EABF-406D-9812-05AC41AE08B6}"/>
              </a:ext>
            </a:extLst>
          </p:cNvPr>
          <p:cNvSpPr/>
          <p:nvPr/>
        </p:nvSpPr>
        <p:spPr>
          <a:xfrm>
            <a:off x="5439266" y="763753"/>
            <a:ext cx="6558423" cy="603510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■事業申請書</a:t>
            </a:r>
            <a:endParaRPr kumimoji="1"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ファイル（</a:t>
            </a:r>
            <a:r>
              <a:rPr lang="ja-JP" altLang="en-US" b="1" dirty="0">
                <a:solidFill>
                  <a:srgbClr val="FF0000"/>
                </a:solidFill>
                <a:latin typeface="游ゴシック" panose="020B0400000000000000" pitchFamily="50" charset="-128"/>
                <a:ea typeface="游ゴシック" panose="020B0400000000000000" pitchFamily="50" charset="-128"/>
              </a:rPr>
              <a:t>事業申請書</a:t>
            </a:r>
            <a:r>
              <a:rPr kumimoji="1" lang="ja-JP" altLang="en-US"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（書式・</a:t>
            </a:r>
            <a:r>
              <a:rPr kumimoji="1" lang="en-US" altLang="ja-JP"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PowerPoint</a:t>
            </a:r>
            <a:r>
              <a:rPr kumimoji="1" lang="ja-JP" altLang="en-US"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）は</a:t>
            </a:r>
            <a:endParaRPr kumimoji="1"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必ず</a:t>
            </a:r>
            <a:r>
              <a:rPr kumimoji="1" lang="ja-JP" altLang="en-US"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サイズを</a:t>
            </a:r>
            <a:r>
              <a:rPr kumimoji="1" lang="en-US" altLang="ja-JP"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10MB</a:t>
            </a:r>
            <a:r>
              <a:rPr kumimoji="1" lang="ja-JP" altLang="en-US"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以下に縮小</a:t>
            </a: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したうえで、事業申込書の部分にアップロードしてください。</a:t>
            </a:r>
            <a:endParaRPr kumimoji="1"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lvl="0">
              <a:defRPr/>
            </a:pPr>
            <a:r>
              <a:rPr lang="ja-JP" altLang="en-US" b="1" dirty="0">
                <a:solidFill>
                  <a:srgbClr val="FF0000"/>
                </a:solidFill>
                <a:latin typeface="游ゴシック" panose="020B0400000000000000" pitchFamily="50" charset="-128"/>
              </a:rPr>
              <a:t>ファイル名</a:t>
            </a:r>
            <a:r>
              <a:rPr lang="ja-JP" altLang="en-US" b="1" dirty="0">
                <a:solidFill>
                  <a:prstClr val="black"/>
                </a:solidFill>
                <a:latin typeface="游ゴシック" panose="020B0400000000000000" pitchFamily="50" charset="-128"/>
              </a:rPr>
              <a:t>は</a:t>
            </a:r>
            <a:endParaRPr lang="en-US" altLang="ja-JP" b="1" dirty="0">
              <a:solidFill>
                <a:prstClr val="black"/>
              </a:solidFill>
              <a:latin typeface="游ゴシック" panose="020B0400000000000000" pitchFamily="50" charset="-128"/>
            </a:endParaRPr>
          </a:p>
          <a:p>
            <a:pPr lvl="0">
              <a:defRPr/>
            </a:pPr>
            <a:r>
              <a:rPr lang="ja-JP" altLang="en-US" b="1" dirty="0">
                <a:solidFill>
                  <a:prstClr val="black"/>
                </a:solidFill>
                <a:latin typeface="游ゴシック" panose="020B0400000000000000" pitchFamily="50" charset="-128"/>
              </a:rPr>
              <a:t>「月日（提出日）／団体名／ファイル名（事業申込書）」としてください。</a:t>
            </a:r>
            <a:endParaRPr lang="en-US" altLang="ja-JP" b="1" dirty="0">
              <a:solidFill>
                <a:prstClr val="black"/>
              </a:solidFill>
              <a:latin typeface="游ゴシック" panose="020B0400000000000000" pitchFamily="50" charset="-128"/>
            </a:endParaRPr>
          </a:p>
          <a:p>
            <a:pPr lvl="0">
              <a:defRPr/>
            </a:pPr>
            <a:r>
              <a:rPr lang="ja-JP" altLang="en-US" b="1" dirty="0">
                <a:solidFill>
                  <a:prstClr val="black"/>
                </a:solidFill>
                <a:latin typeface="游ゴシック" panose="020B0400000000000000" pitchFamily="50" charset="-128"/>
              </a:rPr>
              <a:t>　</a:t>
            </a:r>
            <a:r>
              <a:rPr lang="ja-JP" altLang="en-US" b="1" dirty="0">
                <a:solidFill>
                  <a:srgbClr val="FF0000"/>
                </a:solidFill>
                <a:latin typeface="游ゴシック" panose="020B0400000000000000" pitchFamily="50" charset="-128"/>
              </a:rPr>
              <a:t>例：申請日が</a:t>
            </a:r>
            <a:r>
              <a:rPr lang="en-US" altLang="ja-JP" b="1" dirty="0">
                <a:solidFill>
                  <a:srgbClr val="FF0000"/>
                </a:solidFill>
                <a:latin typeface="游ゴシック" panose="020B0400000000000000" pitchFamily="50" charset="-128"/>
              </a:rPr>
              <a:t>5</a:t>
            </a:r>
            <a:r>
              <a:rPr lang="ja-JP" altLang="en-US" b="1" dirty="0">
                <a:solidFill>
                  <a:srgbClr val="FF0000"/>
                </a:solidFill>
                <a:latin typeface="游ゴシック" panose="020B0400000000000000" pitchFamily="50" charset="-128"/>
              </a:rPr>
              <a:t>月</a:t>
            </a:r>
            <a:r>
              <a:rPr lang="en-US" altLang="ja-JP" b="1" dirty="0">
                <a:solidFill>
                  <a:srgbClr val="FF0000"/>
                </a:solidFill>
                <a:latin typeface="游ゴシック" panose="020B0400000000000000" pitchFamily="50" charset="-128"/>
              </a:rPr>
              <a:t>22</a:t>
            </a:r>
            <a:r>
              <a:rPr lang="ja-JP" altLang="en-US" b="1" dirty="0">
                <a:solidFill>
                  <a:srgbClr val="FF0000"/>
                </a:solidFill>
                <a:latin typeface="游ゴシック" panose="020B0400000000000000" pitchFamily="50" charset="-128"/>
              </a:rPr>
              <a:t>日、団体名が北海道観光機構</a:t>
            </a:r>
            <a:endParaRPr lang="en-US" altLang="ja-JP" b="1" dirty="0">
              <a:solidFill>
                <a:srgbClr val="FF0000"/>
              </a:solidFill>
              <a:latin typeface="游ゴシック" panose="020B0400000000000000" pitchFamily="50" charset="-128"/>
            </a:endParaRPr>
          </a:p>
          <a:p>
            <a:pPr lvl="0">
              <a:defRPr/>
            </a:pPr>
            <a:r>
              <a:rPr lang="ja-JP" altLang="en-US" b="1" dirty="0">
                <a:solidFill>
                  <a:srgbClr val="FF0000"/>
                </a:solidFill>
                <a:latin typeface="游ゴシック" panose="020B0400000000000000" pitchFamily="50" charset="-128"/>
              </a:rPr>
              <a:t>　　　　</a:t>
            </a:r>
            <a:r>
              <a:rPr lang="en-US" altLang="ja-JP" b="1" u="sng" dirty="0">
                <a:solidFill>
                  <a:srgbClr val="FF0000"/>
                </a:solidFill>
                <a:latin typeface="游ゴシック" panose="020B0400000000000000" pitchFamily="50" charset="-128"/>
              </a:rPr>
              <a:t>0522</a:t>
            </a:r>
            <a:r>
              <a:rPr lang="ja-JP" altLang="en-US" b="1" u="sng" dirty="0">
                <a:solidFill>
                  <a:srgbClr val="FF0000"/>
                </a:solidFill>
                <a:latin typeface="游ゴシック" panose="020B0400000000000000" pitchFamily="50" charset="-128"/>
              </a:rPr>
              <a:t>北海道観光機構事業申込書</a:t>
            </a:r>
            <a:r>
              <a:rPr lang="en-US" altLang="ja-JP" b="1" u="sng" dirty="0">
                <a:solidFill>
                  <a:srgbClr val="FF0000"/>
                </a:solidFill>
                <a:latin typeface="游ゴシック" panose="020B0400000000000000" pitchFamily="50" charset="-128"/>
              </a:rPr>
              <a:t>.pptx</a:t>
            </a:r>
          </a:p>
          <a:p>
            <a:pPr>
              <a:defRPr/>
            </a:pPr>
            <a:endParaRPr lang="en-US" altLang="ja-JP" b="1" dirty="0">
              <a:solidFill>
                <a:prstClr val="black"/>
              </a:solidFill>
              <a:latin typeface="游ゴシック" panose="020B0400000000000000" pitchFamily="50" charset="-128"/>
            </a:endParaRPr>
          </a:p>
          <a:p>
            <a:pPr>
              <a:defRPr/>
            </a:pPr>
            <a:r>
              <a:rPr lang="ja-JP" altLang="en-US" b="1" dirty="0">
                <a:solidFill>
                  <a:prstClr val="black"/>
                </a:solidFill>
                <a:latin typeface="游ゴシック" panose="020B0400000000000000" pitchFamily="50" charset="-128"/>
              </a:rPr>
              <a:t>■予算書</a:t>
            </a:r>
            <a:endParaRPr lang="en-US" altLang="ja-JP" b="1" dirty="0">
              <a:solidFill>
                <a:prstClr val="black"/>
              </a:solidFill>
              <a:latin typeface="游ゴシック" panose="020B0400000000000000" pitchFamily="50" charset="-128"/>
            </a:endParaRPr>
          </a:p>
          <a:p>
            <a:pPr lvl="0">
              <a:defRPr/>
            </a:pPr>
            <a:r>
              <a:rPr lang="ja-JP" altLang="en-US" b="1" dirty="0">
                <a:solidFill>
                  <a:prstClr val="black"/>
                </a:solidFill>
                <a:latin typeface="游ゴシック" panose="020B0400000000000000" pitchFamily="50" charset="-128"/>
              </a:rPr>
              <a:t>ファイル（</a:t>
            </a:r>
            <a:r>
              <a:rPr lang="ja-JP" altLang="en-US" b="1" dirty="0">
                <a:solidFill>
                  <a:srgbClr val="FF0000"/>
                </a:solidFill>
                <a:latin typeface="游ゴシック" panose="020B0400000000000000" pitchFamily="50" charset="-128"/>
              </a:rPr>
              <a:t>予算書（書式・</a:t>
            </a:r>
            <a:r>
              <a:rPr lang="en-US" altLang="ja-JP" b="1" dirty="0">
                <a:solidFill>
                  <a:srgbClr val="FF0000"/>
                </a:solidFill>
                <a:latin typeface="游ゴシック" panose="020B0400000000000000" pitchFamily="50" charset="-128"/>
              </a:rPr>
              <a:t>Excel</a:t>
            </a:r>
            <a:r>
              <a:rPr lang="ja-JP" altLang="en-US" b="1" dirty="0">
                <a:solidFill>
                  <a:srgbClr val="FF0000"/>
                </a:solidFill>
                <a:latin typeface="游ゴシック" panose="020B0400000000000000" pitchFamily="50" charset="-128"/>
              </a:rPr>
              <a:t>）</a:t>
            </a:r>
            <a:r>
              <a:rPr lang="ja-JP" altLang="en-US" b="1" dirty="0">
                <a:solidFill>
                  <a:prstClr val="black"/>
                </a:solidFill>
                <a:latin typeface="游ゴシック" panose="020B0400000000000000" pitchFamily="50" charset="-128"/>
              </a:rPr>
              <a:t>）は</a:t>
            </a:r>
            <a:endParaRPr lang="en-US" altLang="ja-JP" b="1" dirty="0">
              <a:solidFill>
                <a:prstClr val="black"/>
              </a:solidFill>
              <a:latin typeface="游ゴシック" panose="020B0400000000000000" pitchFamily="50" charset="-128"/>
            </a:endParaRPr>
          </a:p>
          <a:p>
            <a:pPr lvl="0">
              <a:defRPr/>
            </a:pPr>
            <a:r>
              <a:rPr lang="ja-JP" altLang="en-US" b="1" dirty="0">
                <a:solidFill>
                  <a:prstClr val="black"/>
                </a:solidFill>
                <a:latin typeface="游ゴシック" panose="020B0400000000000000" pitchFamily="50" charset="-128"/>
              </a:rPr>
              <a:t>必ず</a:t>
            </a:r>
            <a:r>
              <a:rPr lang="ja-JP" altLang="en-US" b="1" dirty="0">
                <a:solidFill>
                  <a:srgbClr val="FF0000"/>
                </a:solidFill>
                <a:latin typeface="游ゴシック" panose="020B0400000000000000" pitchFamily="50" charset="-128"/>
              </a:rPr>
              <a:t>サイズを</a:t>
            </a:r>
            <a:r>
              <a:rPr lang="en-US" altLang="ja-JP" b="1" dirty="0">
                <a:solidFill>
                  <a:srgbClr val="FF0000"/>
                </a:solidFill>
                <a:latin typeface="游ゴシック" panose="020B0400000000000000" pitchFamily="50" charset="-128"/>
              </a:rPr>
              <a:t>10MB</a:t>
            </a:r>
            <a:r>
              <a:rPr lang="ja-JP" altLang="en-US" b="1" dirty="0">
                <a:solidFill>
                  <a:srgbClr val="FF0000"/>
                </a:solidFill>
                <a:latin typeface="游ゴシック" panose="020B0400000000000000" pitchFamily="50" charset="-128"/>
              </a:rPr>
              <a:t>以下に縮小</a:t>
            </a:r>
            <a:r>
              <a:rPr lang="ja-JP" altLang="en-US" b="1" dirty="0">
                <a:solidFill>
                  <a:prstClr val="black"/>
                </a:solidFill>
                <a:latin typeface="游ゴシック" panose="020B0400000000000000" pitchFamily="50" charset="-128"/>
              </a:rPr>
              <a:t>したうえで、予算書の部分にアップロードしてください。</a:t>
            </a:r>
            <a:endParaRPr lang="en-US" altLang="ja-JP" b="1" dirty="0">
              <a:solidFill>
                <a:prstClr val="black"/>
              </a:solidFill>
              <a:latin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b="1" dirty="0">
              <a:solidFill>
                <a:prstClr val="black"/>
              </a:solidFill>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ファイル名</a:t>
            </a: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は</a:t>
            </a:r>
            <a:endParaRPr kumimoji="1"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「月日（提出日）／団体名／ファイル名（予算書）」としてください。</a:t>
            </a:r>
            <a:endParaRPr kumimoji="1"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a:t>
            </a:r>
            <a:r>
              <a:rPr kumimoji="1" lang="ja-JP" altLang="en-US"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例：申請日が</a:t>
            </a:r>
            <a:r>
              <a:rPr kumimoji="1" lang="en-US" altLang="ja-JP"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5</a:t>
            </a:r>
            <a:r>
              <a:rPr kumimoji="1" lang="ja-JP" altLang="en-US"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月</a:t>
            </a:r>
            <a:r>
              <a:rPr kumimoji="1" lang="en-US" altLang="ja-JP"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22</a:t>
            </a:r>
            <a:r>
              <a:rPr kumimoji="1" lang="ja-JP" altLang="en-US"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日、</a:t>
            </a:r>
            <a:r>
              <a:rPr lang="ja-JP" altLang="en-US" b="1" dirty="0">
                <a:solidFill>
                  <a:srgbClr val="FF0000"/>
                </a:solidFill>
                <a:latin typeface="游ゴシック" panose="020B0400000000000000" pitchFamily="50" charset="-128"/>
                <a:ea typeface="游ゴシック" panose="020B0400000000000000" pitchFamily="50" charset="-128"/>
              </a:rPr>
              <a:t>団体名が</a:t>
            </a:r>
            <a:r>
              <a:rPr kumimoji="1" lang="ja-JP" altLang="en-US"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北海道観光機構</a:t>
            </a:r>
            <a:endParaRPr kumimoji="1" lang="en-US" altLang="ja-JP" sz="1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1" dirty="0">
                <a:solidFill>
                  <a:srgbClr val="FF0000"/>
                </a:solidFill>
                <a:latin typeface="游ゴシック" panose="020B0400000000000000" pitchFamily="50" charset="-128"/>
                <a:ea typeface="游ゴシック" panose="020B0400000000000000" pitchFamily="50" charset="-128"/>
              </a:rPr>
              <a:t>　　　　</a:t>
            </a:r>
            <a:r>
              <a:rPr kumimoji="1" lang="en-US" altLang="ja-JP" sz="1800" b="1" i="0" u="sng"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0522</a:t>
            </a:r>
            <a:r>
              <a:rPr kumimoji="1" lang="ja-JP" altLang="en-US" sz="1800" b="1" i="0" u="sng"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北海道観光機構予算書</a:t>
            </a:r>
            <a:r>
              <a:rPr kumimoji="1" lang="en-US" altLang="ja-JP" sz="1800" b="1" i="0" u="sng"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.xlsx</a:t>
            </a:r>
          </a:p>
        </p:txBody>
      </p:sp>
      <p:pic>
        <p:nvPicPr>
          <p:cNvPr id="7" name="図 6">
            <a:extLst>
              <a:ext uri="{FF2B5EF4-FFF2-40B4-BE49-F238E27FC236}">
                <a16:creationId xmlns:a16="http://schemas.microsoft.com/office/drawing/2014/main" id="{162308B5-1230-2758-B4EF-3FD8DE57A837}"/>
              </a:ext>
            </a:extLst>
          </p:cNvPr>
          <p:cNvPicPr>
            <a:picLocks noChangeAspect="1"/>
          </p:cNvPicPr>
          <p:nvPr/>
        </p:nvPicPr>
        <p:blipFill>
          <a:blip r:embed="rId3"/>
          <a:stretch>
            <a:fillRect/>
          </a:stretch>
        </p:blipFill>
        <p:spPr>
          <a:xfrm>
            <a:off x="194311" y="1722029"/>
            <a:ext cx="5244955" cy="3384720"/>
          </a:xfrm>
          <a:prstGeom prst="rect">
            <a:avLst/>
          </a:prstGeom>
        </p:spPr>
      </p:pic>
      <p:cxnSp>
        <p:nvCxnSpPr>
          <p:cNvPr id="12" name="直線矢印コネクタ 11">
            <a:extLst>
              <a:ext uri="{FF2B5EF4-FFF2-40B4-BE49-F238E27FC236}">
                <a16:creationId xmlns:a16="http://schemas.microsoft.com/office/drawing/2014/main" id="{47466105-6AEF-E30C-2BFE-A4A156B51842}"/>
              </a:ext>
            </a:extLst>
          </p:cNvPr>
          <p:cNvCxnSpPr>
            <a:cxnSpLocks/>
          </p:cNvCxnSpPr>
          <p:nvPr/>
        </p:nvCxnSpPr>
        <p:spPr>
          <a:xfrm flipH="1">
            <a:off x="3601039" y="1029484"/>
            <a:ext cx="1772239" cy="2025800"/>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9" name="直線矢印コネクタ 8">
            <a:extLst>
              <a:ext uri="{FF2B5EF4-FFF2-40B4-BE49-F238E27FC236}">
                <a16:creationId xmlns:a16="http://schemas.microsoft.com/office/drawing/2014/main" id="{1BE2B186-91C3-9BD1-61DB-F7A32D1C0077}"/>
              </a:ext>
            </a:extLst>
          </p:cNvPr>
          <p:cNvCxnSpPr>
            <a:cxnSpLocks/>
          </p:cNvCxnSpPr>
          <p:nvPr/>
        </p:nvCxnSpPr>
        <p:spPr>
          <a:xfrm flipH="1">
            <a:off x="3374796" y="4088199"/>
            <a:ext cx="1998482" cy="446094"/>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33484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図 48" descr="アイコン が含まれている画像&#10;&#10;自動的に生成された説明">
            <a:extLst>
              <a:ext uri="{FF2B5EF4-FFF2-40B4-BE49-F238E27FC236}">
                <a16:creationId xmlns:a16="http://schemas.microsoft.com/office/drawing/2014/main" id="{7A676C11-21FF-09A5-567B-0204778E2F1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62053" y="5093911"/>
            <a:ext cx="2867894" cy="587221"/>
          </a:xfrm>
          <a:prstGeom prst="rect">
            <a:avLst/>
          </a:prstGeom>
        </p:spPr>
      </p:pic>
      <p:sp>
        <p:nvSpPr>
          <p:cNvPr id="2" name="スライド番号プレースホルダー 1">
            <a:extLst>
              <a:ext uri="{FF2B5EF4-FFF2-40B4-BE49-F238E27FC236}">
                <a16:creationId xmlns:a16="http://schemas.microsoft.com/office/drawing/2014/main" id="{37900F6B-2569-2E9A-6216-D080ACD3CF1E}"/>
              </a:ext>
            </a:extLst>
          </p:cNvPr>
          <p:cNvSpPr>
            <a:spLocks noGrp="1"/>
          </p:cNvSpPr>
          <p:nvPr>
            <p:ph type="sldNum" sz="quarter" idx="12"/>
          </p:nvPr>
        </p:nvSpPr>
        <p:spPr>
          <a:xfrm>
            <a:off x="9448800" y="6492875"/>
            <a:ext cx="2743200" cy="365125"/>
          </a:xfrm>
        </p:spPr>
        <p:txBody>
          <a:bodyPr/>
          <a:lstStyle/>
          <a:p>
            <a:fld id="{8EAB90E1-8A1E-4CDD-A83B-8AFD55E4F56C}" type="slidenum">
              <a:rPr kumimoji="1" lang="ja-JP" altLang="en-US" smtClean="0"/>
              <a:t>23</a:t>
            </a:fld>
            <a:endParaRPr kumimoji="1" lang="ja-JP" altLang="en-US"/>
          </a:p>
        </p:txBody>
      </p:sp>
      <p:sp>
        <p:nvSpPr>
          <p:cNvPr id="3" name="正方形/長方形 2">
            <a:extLst>
              <a:ext uri="{FF2B5EF4-FFF2-40B4-BE49-F238E27FC236}">
                <a16:creationId xmlns:a16="http://schemas.microsoft.com/office/drawing/2014/main" id="{9C44A342-A8C5-C413-F9C4-5299C414CF28}"/>
              </a:ext>
            </a:extLst>
          </p:cNvPr>
          <p:cNvSpPr/>
          <p:nvPr/>
        </p:nvSpPr>
        <p:spPr>
          <a:xfrm>
            <a:off x="1143000" y="2532991"/>
            <a:ext cx="9906000" cy="10848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4000">
                <a:solidFill>
                  <a:srgbClr val="000000"/>
                </a:solidFill>
                <a:latin typeface="メイリオ" panose="020B0604030504040204" pitchFamily="50" charset="-128"/>
                <a:ea typeface="メイリオ" panose="020B0604030504040204" pitchFamily="50" charset="-128"/>
              </a:rPr>
              <a:t>ご応募お待ちしております！</a:t>
            </a:r>
          </a:p>
        </p:txBody>
      </p:sp>
    </p:spTree>
    <p:extLst>
      <p:ext uri="{BB962C8B-B14F-4D97-AF65-F5344CB8AC3E}">
        <p14:creationId xmlns:p14="http://schemas.microsoft.com/office/powerpoint/2010/main" val="179509477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5bdb261-0c41-4bca-bb03-e05ccf61b7be">
      <Terms xmlns="http://schemas.microsoft.com/office/infopath/2007/PartnerControls"/>
    </lcf76f155ced4ddcb4097134ff3c332f>
    <TaxCatchAll xmlns="0247cc9f-1903-4cf7-b71b-1aa1bbe4524e" xsi:nil="true"/>
    <_x4ee4__x548c__xff16__x5e74__x5ea6__x6b27__x5dde__x3067__x306e__x5317__x6d77__x9053__x89b3__x5149__x30ec__x30c3__x30d7__x4e8b__x696d_ xmlns="75bdb261-0c41-4bca-bb03-e05ccf61b7be" xsi:nil="true"/>
    <_Flow_SignoffStatus xmlns="75bdb261-0c41-4bca-bb03-e05ccf61b7b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658A7A514630134CAB860B241805FEAB" ma:contentTypeVersion="20" ma:contentTypeDescription="新しいドキュメントを作成します。" ma:contentTypeScope="" ma:versionID="a752d3df5b9c26da6a75b83da7bdfcf5">
  <xsd:schema xmlns:xsd="http://www.w3.org/2001/XMLSchema" xmlns:xs="http://www.w3.org/2001/XMLSchema" xmlns:p="http://schemas.microsoft.com/office/2006/metadata/properties" xmlns:ns2="75bdb261-0c41-4bca-bb03-e05ccf61b7be" xmlns:ns3="0247cc9f-1903-4cf7-b71b-1aa1bbe4524e" targetNamespace="http://schemas.microsoft.com/office/2006/metadata/properties" ma:root="true" ma:fieldsID="abfa2b31d5665668eeb889f3b91236ef" ns2:_="" ns3:_="">
    <xsd:import namespace="75bdb261-0c41-4bca-bb03-e05ccf61b7be"/>
    <xsd:import namespace="0247cc9f-1903-4cf7-b71b-1aa1bbe4524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_Flow_SignoffStatus" minOccurs="0"/>
                <xsd:element ref="ns2:MediaServiceSearchProperties" minOccurs="0"/>
                <xsd:element ref="ns2:_x4ee4__x548c__xff16__x5e74__x5ea6__x6b27__x5dde__x3067__x306e__x5317__x6d77__x9053__x89b3__x5149__x30ec__x30c3__x30d7__x4e8b__x696d_"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bdb261-0c41-4bca-bb03-e05ccf61b7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08e401b3-aee7-436b-bbcb-e95608979ad6"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_Flow_SignoffStatus" ma:index="22" nillable="true" ma:displayName="承認の状態" ma:internalName="_x627f__x8a8d__x306e__x72b6__x614b_">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_x4ee4__x548c__xff16__x5e74__x5ea6__x6b27__x5dde__x3067__x306e__x5317__x6d77__x9053__x89b3__x5149__x30ec__x30c3__x30d7__x4e8b__x696d_" ma:index="24" nillable="true" ma:displayName="令和６年度　欧州での北海道観光レップ事業" ma:format="Dropdown" ma:internalName="_x4ee4__x548c__xff16__x5e74__x5ea6__x6b27__x5dde__x3067__x306e__x5317__x6d77__x9053__x89b3__x5149__x30ec__x30c3__x30d7__x4e8b__x696d_">
      <xsd:simpleType>
        <xsd:restriction base="dms:Text">
          <xsd:maxLength value="255"/>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47cc9f-1903-4cf7-b71b-1aa1bbe4524e"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element name="TaxCatchAll" ma:index="16" nillable="true" ma:displayName="Taxonomy Catch All Column" ma:hidden="true" ma:list="{c885e440-6fb3-4ca8-a0f6-537407c90b83}" ma:internalName="TaxCatchAll" ma:showField="CatchAllData" ma:web="0247cc9f-1903-4cf7-b71b-1aa1bbe452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DF6A84-6362-43C1-BD8C-C1237C4E0360}">
  <ds:schemaRefs>
    <ds:schemaRef ds:uri="http://schemas.microsoft.com/sharepoint/v3/contenttype/forms"/>
  </ds:schemaRefs>
</ds:datastoreItem>
</file>

<file path=customXml/itemProps2.xml><?xml version="1.0" encoding="utf-8"?>
<ds:datastoreItem xmlns:ds="http://schemas.openxmlformats.org/officeDocument/2006/customXml" ds:itemID="{847C7BC8-D7AA-4294-A031-A993A8AACD16}">
  <ds:schemaRefs>
    <ds:schemaRef ds:uri="http://schemas.microsoft.com/office/2006/metadata/properties"/>
    <ds:schemaRef ds:uri="http://schemas.microsoft.com/office/infopath/2007/PartnerControls"/>
    <ds:schemaRef ds:uri="75bdb261-0c41-4bca-bb03-e05ccf61b7be"/>
    <ds:schemaRef ds:uri="0247cc9f-1903-4cf7-b71b-1aa1bbe4524e"/>
  </ds:schemaRefs>
</ds:datastoreItem>
</file>

<file path=customXml/itemProps3.xml><?xml version="1.0" encoding="utf-8"?>
<ds:datastoreItem xmlns:ds="http://schemas.openxmlformats.org/officeDocument/2006/customXml" ds:itemID="{CFAE90E3-401E-409E-9A81-CCC2525F9F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bdb261-0c41-4bca-bb03-e05ccf61b7be"/>
    <ds:schemaRef ds:uri="0247cc9f-1903-4cf7-b71b-1aa1bbe452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771</TotalTime>
  <Words>4258</Words>
  <Application>Microsoft Office PowerPoint</Application>
  <PresentationFormat>ワイド画面</PresentationFormat>
  <Paragraphs>501</Paragraphs>
  <Slides>23</Slides>
  <Notes>4</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23</vt:i4>
      </vt:variant>
    </vt:vector>
  </HeadingPairs>
  <TitlesOfParts>
    <vt:vector size="32" baseType="lpstr">
      <vt:lpstr>BIZ-UDPMincho-Medium</vt:lpstr>
      <vt:lpstr>メイリオ</vt:lpstr>
      <vt:lpstr>メイリオ</vt:lpstr>
      <vt:lpstr>游ゴシック</vt:lpstr>
      <vt:lpstr>游ゴシック Light</vt:lpstr>
      <vt:lpstr>游明朝</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佐藤 尚弘</dc:creator>
  <cp:lastModifiedBy>吉積 賢太</cp:lastModifiedBy>
  <cp:revision>61</cp:revision>
  <cp:lastPrinted>2025-02-28T01:42:06Z</cp:lastPrinted>
  <dcterms:created xsi:type="dcterms:W3CDTF">2024-04-04T02:53:18Z</dcterms:created>
  <dcterms:modified xsi:type="dcterms:W3CDTF">2026-09-25T00:46:50Z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0x010100658A7A514630134CAB860B241805FEAB</vt:lpwstr>
  </property>
  <property fmtid="{D5CDD505-2E9C-101B-9397-08002B2CF9AE}" pid="3" name="MediaServiceImageTags">
    <vt:lpwstr/>
  </property>
</Properties>
</file>