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60" r:id="rId5"/>
    <p:sldId id="269" r:id="rId6"/>
    <p:sldId id="452" r:id="rId7"/>
    <p:sldId id="453" r:id="rId8"/>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5139A5-6CE4-4DB3-A36E-6C95EEE5ABD9}" v="1" dt="2026-04-08T02:28:21.51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576"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笹浪 苗" userId="e1a8fef3-ff18-4d0e-bf60-c593625c2328" providerId="ADAL" clId="{7E318317-5778-4250-AC7B-193A60B909F6}"/>
    <pc:docChg chg="undo custSel delSld modSld modNotesMaster">
      <pc:chgData name="笹浪 苗" userId="e1a8fef3-ff18-4d0e-bf60-c593625c2328" providerId="ADAL" clId="{7E318317-5778-4250-AC7B-193A60B909F6}" dt="2026-03-15T23:44:16.921" v="3265" actId="14100"/>
      <pc:docMkLst>
        <pc:docMk/>
      </pc:docMkLst>
      <pc:sldChg chg="addSp modSp mod">
        <pc:chgData name="笹浪 苗" userId="e1a8fef3-ff18-4d0e-bf60-c593625c2328" providerId="ADAL" clId="{7E318317-5778-4250-AC7B-193A60B909F6}" dt="2026-03-15T23:44:16.921" v="3265" actId="14100"/>
        <pc:sldMkLst>
          <pc:docMk/>
          <pc:sldMk cId="721039256" sldId="260"/>
        </pc:sldMkLst>
        <pc:spChg chg="mod">
          <ac:chgData name="笹浪 苗" userId="e1a8fef3-ff18-4d0e-bf60-c593625c2328" providerId="ADAL" clId="{7E318317-5778-4250-AC7B-193A60B909F6}" dt="2026-03-15T23:44:16.921" v="3265" actId="14100"/>
          <ac:spMkLst>
            <pc:docMk/>
            <pc:sldMk cId="721039256" sldId="260"/>
            <ac:spMk id="8" creationId="{27F63221-D53F-4DAD-4495-B2A407F35E83}"/>
          </ac:spMkLst>
        </pc:spChg>
      </pc:sldChg>
      <pc:sldChg chg="addSp delSp modSp mod">
        <pc:chgData name="笹浪 苗" userId="e1a8fef3-ff18-4d0e-bf60-c593625c2328" providerId="ADAL" clId="{7E318317-5778-4250-AC7B-193A60B909F6}" dt="2026-03-15T23:43:39.918" v="3263"/>
        <pc:sldMkLst>
          <pc:docMk/>
          <pc:sldMk cId="4049286518" sldId="453"/>
        </pc:sldMkLst>
        <pc:spChg chg="add mod">
          <ac:chgData name="笹浪 苗" userId="e1a8fef3-ff18-4d0e-bf60-c593625c2328" providerId="ADAL" clId="{7E318317-5778-4250-AC7B-193A60B909F6}" dt="2026-03-10T08:24:45.235" v="3257" actId="1035"/>
          <ac:spMkLst>
            <pc:docMk/>
            <pc:sldMk cId="4049286518" sldId="453"/>
            <ac:spMk id="10" creationId="{B358185B-54FE-1E70-C47B-39CA081490ED}"/>
          </ac:spMkLst>
        </pc:spChg>
      </pc:sldChg>
    </pc:docChg>
  </pc:docChgLst>
  <pc:docChgLst>
    <pc:chgData name="稲村 志穂" userId="641b2de5-8f4f-4296-87f6-1fdd2d4a533b" providerId="ADAL" clId="{EE0CFC5F-B13B-42CA-9224-B44213B82CC8}"/>
    <pc:docChg chg="custSel modSld">
      <pc:chgData name="稲村 志穂" userId="641b2de5-8f4f-4296-87f6-1fdd2d4a533b" providerId="ADAL" clId="{EE0CFC5F-B13B-42CA-9224-B44213B82CC8}" dt="2026-04-08T02:29:01.203" v="255" actId="1076"/>
      <pc:docMkLst>
        <pc:docMk/>
      </pc:docMkLst>
      <pc:sldChg chg="addSp delSp modSp mod">
        <pc:chgData name="稲村 志穂" userId="641b2de5-8f4f-4296-87f6-1fdd2d4a533b" providerId="ADAL" clId="{EE0CFC5F-B13B-42CA-9224-B44213B82CC8}" dt="2026-03-17T01:32:18.794" v="189" actId="1076"/>
        <pc:sldMkLst>
          <pc:docMk/>
          <pc:sldMk cId="721039256" sldId="260"/>
        </pc:sldMkLst>
        <pc:spChg chg="mod">
          <ac:chgData name="稲村 志穂" userId="641b2de5-8f4f-4296-87f6-1fdd2d4a533b" providerId="ADAL" clId="{EE0CFC5F-B13B-42CA-9224-B44213B82CC8}" dt="2026-03-15T08:56:50.317" v="79"/>
          <ac:spMkLst>
            <pc:docMk/>
            <pc:sldMk cId="721039256" sldId="260"/>
            <ac:spMk id="4" creationId="{C7DF5817-D023-EC42-641D-60988B2C7C04}"/>
          </ac:spMkLst>
        </pc:spChg>
        <pc:spChg chg="mod">
          <ac:chgData name="稲村 志穂" userId="641b2de5-8f4f-4296-87f6-1fdd2d4a533b" providerId="ADAL" clId="{EE0CFC5F-B13B-42CA-9224-B44213B82CC8}" dt="2026-03-17T01:28:50.585" v="87" actId="20577"/>
          <ac:spMkLst>
            <pc:docMk/>
            <pc:sldMk cId="721039256" sldId="260"/>
            <ac:spMk id="6" creationId="{A27A41CB-8A1F-25CE-F816-7CD121BE29FD}"/>
          </ac:spMkLst>
        </pc:spChg>
        <pc:spChg chg="mod">
          <ac:chgData name="稲村 志穂" userId="641b2de5-8f4f-4296-87f6-1fdd2d4a533b" providerId="ADAL" clId="{EE0CFC5F-B13B-42CA-9224-B44213B82CC8}" dt="2026-03-15T08:56:33.073" v="75" actId="1076"/>
          <ac:spMkLst>
            <pc:docMk/>
            <pc:sldMk cId="721039256" sldId="260"/>
            <ac:spMk id="8" creationId="{27F63221-D53F-4DAD-4495-B2A407F35E83}"/>
          </ac:spMkLst>
        </pc:spChg>
        <pc:spChg chg="add mod">
          <ac:chgData name="稲村 志穂" userId="641b2de5-8f4f-4296-87f6-1fdd2d4a533b" providerId="ADAL" clId="{EE0CFC5F-B13B-42CA-9224-B44213B82CC8}" dt="2026-03-17T01:32:18.794" v="189" actId="1076"/>
          <ac:spMkLst>
            <pc:docMk/>
            <pc:sldMk cId="721039256" sldId="260"/>
            <ac:spMk id="13" creationId="{0A81F378-0935-0D62-51E0-3033ACAB8CD2}"/>
          </ac:spMkLst>
        </pc:spChg>
      </pc:sldChg>
      <pc:sldChg chg="addSp modSp mod">
        <pc:chgData name="稲村 志穂" userId="641b2de5-8f4f-4296-87f6-1fdd2d4a533b" providerId="ADAL" clId="{EE0CFC5F-B13B-42CA-9224-B44213B82CC8}" dt="2026-03-17T01:35:22.521" v="201" actId="1076"/>
        <pc:sldMkLst>
          <pc:docMk/>
          <pc:sldMk cId="1473812222" sldId="452"/>
        </pc:sldMkLst>
        <pc:spChg chg="add mod">
          <ac:chgData name="稲村 志穂" userId="641b2de5-8f4f-4296-87f6-1fdd2d4a533b" providerId="ADAL" clId="{EE0CFC5F-B13B-42CA-9224-B44213B82CC8}" dt="2026-03-17T01:35:22.521" v="201" actId="1076"/>
          <ac:spMkLst>
            <pc:docMk/>
            <pc:sldMk cId="1473812222" sldId="452"/>
            <ac:spMk id="2" creationId="{71206CBB-7305-EB29-4583-7AF900D242ED}"/>
          </ac:spMkLst>
        </pc:spChg>
        <pc:graphicFrameChg chg="mod modGraphic">
          <ac:chgData name="稲村 志穂" userId="641b2de5-8f4f-4296-87f6-1fdd2d4a533b" providerId="ADAL" clId="{EE0CFC5F-B13B-42CA-9224-B44213B82CC8}" dt="2026-03-15T08:51:38.540" v="33" actId="20577"/>
          <ac:graphicFrameMkLst>
            <pc:docMk/>
            <pc:sldMk cId="1473812222" sldId="452"/>
            <ac:graphicFrameMk id="3" creationId="{7ACB6EB7-CD44-357E-5D5E-430B23ADA1E6}"/>
          </ac:graphicFrameMkLst>
        </pc:graphicFrameChg>
      </pc:sldChg>
      <pc:sldChg chg="addSp delSp modSp mod">
        <pc:chgData name="稲村 志穂" userId="641b2de5-8f4f-4296-87f6-1fdd2d4a533b" providerId="ADAL" clId="{EE0CFC5F-B13B-42CA-9224-B44213B82CC8}" dt="2026-04-08T02:29:01.203" v="255" actId="1076"/>
        <pc:sldMkLst>
          <pc:docMk/>
          <pc:sldMk cId="4049286518" sldId="453"/>
        </pc:sldMkLst>
        <pc:spChg chg="add mod">
          <ac:chgData name="稲村 志穂" userId="641b2de5-8f4f-4296-87f6-1fdd2d4a533b" providerId="ADAL" clId="{EE0CFC5F-B13B-42CA-9224-B44213B82CC8}" dt="2026-04-08T02:29:01.203" v="255" actId="1076"/>
          <ac:spMkLst>
            <pc:docMk/>
            <pc:sldMk cId="4049286518" sldId="453"/>
            <ac:spMk id="3" creationId="{314A6B76-78B8-3968-88DC-7B3313060063}"/>
          </ac:spMkLst>
        </pc:spChg>
        <pc:spChg chg="del">
          <ac:chgData name="稲村 志穂" userId="641b2de5-8f4f-4296-87f6-1fdd2d4a533b" providerId="ADAL" clId="{EE0CFC5F-B13B-42CA-9224-B44213B82CC8}" dt="2026-04-08T02:28:27.513" v="252" actId="21"/>
          <ac:spMkLst>
            <pc:docMk/>
            <pc:sldMk cId="4049286518" sldId="453"/>
            <ac:spMk id="6" creationId="{EF89E594-9B25-93DE-DB9D-41702B84E88E}"/>
          </ac:spMkLst>
        </pc:spChg>
        <pc:spChg chg="del mod">
          <ac:chgData name="稲村 志穂" userId="641b2de5-8f4f-4296-87f6-1fdd2d4a533b" providerId="ADAL" clId="{EE0CFC5F-B13B-42CA-9224-B44213B82CC8}" dt="2026-04-08T02:28:38.774" v="253" actId="21"/>
          <ac:spMkLst>
            <pc:docMk/>
            <pc:sldMk cId="4049286518" sldId="453"/>
            <ac:spMk id="10" creationId="{B358185B-54FE-1E70-C47B-39CA081490ED}"/>
          </ac:spMkLst>
        </pc:spChg>
        <pc:graphicFrameChg chg="del mod">
          <ac:chgData name="稲村 志穂" userId="641b2de5-8f4f-4296-87f6-1fdd2d4a533b" providerId="ADAL" clId="{EE0CFC5F-B13B-42CA-9224-B44213B82CC8}" dt="2026-04-08T02:17:01.006" v="250" actId="21"/>
          <ac:graphicFrameMkLst>
            <pc:docMk/>
            <pc:sldMk cId="4049286518" sldId="453"/>
            <ac:graphicFrameMk id="9" creationId="{CBC8C297-8897-5EB5-3B19-E95DC74252A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785DE702-9FBC-463A-84CA-2A1B47AB902B}" type="datetimeFigureOut">
              <a:rPr kumimoji="1" lang="ja-JP" altLang="en-US" smtClean="0"/>
              <a:t>2026/4/8</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829D9CCF-111F-4398-8974-3184B161615D}" type="slidenum">
              <a:rPr kumimoji="1" lang="ja-JP" altLang="en-US" smtClean="0"/>
              <a:t>‹#›</a:t>
            </a:fld>
            <a:endParaRPr kumimoji="1" lang="ja-JP" altLang="en-US"/>
          </a:p>
        </p:txBody>
      </p:sp>
    </p:spTree>
    <p:extLst>
      <p:ext uri="{BB962C8B-B14F-4D97-AF65-F5344CB8AC3E}">
        <p14:creationId xmlns:p14="http://schemas.microsoft.com/office/powerpoint/2010/main" val="41739783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31E537-B29C-B2FC-EB4B-CBDA34C9CBF1}"/>
              </a:ext>
            </a:extLst>
          </p:cNvPr>
          <p:cNvSpPr>
            <a:spLocks noGrp="1"/>
          </p:cNvSpPr>
          <p:nvPr>
            <p:ph type="ctrTitle"/>
          </p:nvPr>
        </p:nvSpPr>
        <p:spPr>
          <a:xfrm>
            <a:off x="704996" y="1122363"/>
            <a:ext cx="10648804" cy="2387600"/>
          </a:xfrm>
        </p:spPr>
        <p:txBody>
          <a:bodyPr anchor="t"/>
          <a:lstStyle>
            <a:lvl1pPr algn="l">
              <a:defRPr sz="6000"/>
            </a:lvl1pPr>
          </a:lstStyle>
          <a:p>
            <a:r>
              <a:rPr kumimoji="1" lang="ja-JP" altLang="en-US"/>
              <a:t>マスター</a:t>
            </a:r>
            <a:r>
              <a:rPr kumimoji="1" lang="en-US" altLang="ja-JP"/>
              <a:t> </a:t>
            </a:r>
            <a:r>
              <a:rPr kumimoji="1" lang="ja-JP" altLang="en-US"/>
              <a:t>タイトルの書式設定</a:t>
            </a:r>
          </a:p>
        </p:txBody>
      </p:sp>
      <p:sp>
        <p:nvSpPr>
          <p:cNvPr id="3" name="字幕 2">
            <a:extLst>
              <a:ext uri="{FF2B5EF4-FFF2-40B4-BE49-F238E27FC236}">
                <a16:creationId xmlns:a16="http://schemas.microsoft.com/office/drawing/2014/main" id="{91F340BB-AAAC-91A5-10F2-2644B2981D4D}"/>
              </a:ext>
            </a:extLst>
          </p:cNvPr>
          <p:cNvSpPr>
            <a:spLocks noGrp="1"/>
          </p:cNvSpPr>
          <p:nvPr>
            <p:ph type="subTitle" idx="1" hasCustomPrompt="1"/>
          </p:nvPr>
        </p:nvSpPr>
        <p:spPr>
          <a:xfrm>
            <a:off x="6095999" y="4006608"/>
            <a:ext cx="5257801" cy="2080633"/>
          </a:xfrm>
        </p:spPr>
        <p:txBody>
          <a:bodyPr>
            <a:noAutofit/>
          </a:bodyPr>
          <a:lstStyle>
            <a:lvl1pPr marL="0" indent="0" algn="r">
              <a:buNone/>
              <a:defRPr sz="24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en-US" altLang="ja-JP"/>
              <a:t>20XX</a:t>
            </a:r>
            <a:r>
              <a:rPr kumimoji="1" lang="ja-JP" altLang="en-US"/>
              <a:t>年</a:t>
            </a:r>
            <a:r>
              <a:rPr kumimoji="1" lang="en-US" altLang="ja-JP"/>
              <a:t>XX</a:t>
            </a:r>
            <a:r>
              <a:rPr kumimoji="1" lang="ja-JP" altLang="en-US"/>
              <a:t>月</a:t>
            </a:r>
            <a:r>
              <a:rPr kumimoji="1" lang="en-US" altLang="ja-JP"/>
              <a:t>XX</a:t>
            </a:r>
            <a:r>
              <a:rPr kumimoji="1" lang="ja-JP" altLang="en-US"/>
              <a:t>日</a:t>
            </a:r>
            <a:endParaRPr kumimoji="1" lang="en-US" altLang="ja-JP"/>
          </a:p>
          <a:p>
            <a:r>
              <a:rPr kumimoji="1" lang="ja-JP" altLang="en-US"/>
              <a:t>公益社団法人 北海道観光振興機構</a:t>
            </a:r>
            <a:endParaRPr kumimoji="1" lang="en-US" altLang="ja-JP"/>
          </a:p>
          <a:p>
            <a:r>
              <a:rPr kumimoji="1" lang="en-US" altLang="ja-JP"/>
              <a:t>XXXX</a:t>
            </a:r>
            <a:r>
              <a:rPr kumimoji="1" lang="ja-JP" altLang="en-US"/>
              <a:t>本部 </a:t>
            </a:r>
            <a:r>
              <a:rPr kumimoji="1" lang="en-US" altLang="ja-JP"/>
              <a:t>XXX</a:t>
            </a:r>
            <a:r>
              <a:rPr kumimoji="1" lang="ja-JP" altLang="en-US"/>
              <a:t>部</a:t>
            </a:r>
            <a:endParaRPr kumimoji="1" lang="en-US" altLang="ja-JP"/>
          </a:p>
          <a:p>
            <a:r>
              <a:rPr kumimoji="1" lang="en-US" altLang="ja-JP"/>
              <a:t>XXXX </a:t>
            </a:r>
            <a:r>
              <a:rPr kumimoji="1" lang="en-US" altLang="ja-JP" err="1"/>
              <a:t>XXXX</a:t>
            </a:r>
            <a:endParaRPr kumimoji="1" lang="ja-JP" altLang="en-US"/>
          </a:p>
        </p:txBody>
      </p:sp>
      <p:sp>
        <p:nvSpPr>
          <p:cNvPr id="5" name="フッター プレースホルダー 4">
            <a:extLst>
              <a:ext uri="{FF2B5EF4-FFF2-40B4-BE49-F238E27FC236}">
                <a16:creationId xmlns:a16="http://schemas.microsoft.com/office/drawing/2014/main" id="{340457A9-6B1F-1823-8235-E6899ABD38D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318FC0D-4A22-8EDE-E29D-1C2DFB5C80F0}"/>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
        <p:nvSpPr>
          <p:cNvPr id="9" name="正方形/長方形 8">
            <a:extLst>
              <a:ext uri="{FF2B5EF4-FFF2-40B4-BE49-F238E27FC236}">
                <a16:creationId xmlns:a16="http://schemas.microsoft.com/office/drawing/2014/main" id="{F598EC6F-7D7B-C4DC-8167-1ECA09CAC429}"/>
              </a:ext>
            </a:extLst>
          </p:cNvPr>
          <p:cNvSpPr/>
          <p:nvPr userDrawn="1"/>
        </p:nvSpPr>
        <p:spPr>
          <a:xfrm>
            <a:off x="0" y="1"/>
            <a:ext cx="12192000" cy="280954"/>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48175172-3F67-759D-D9F4-5CA0A4741AAC}"/>
              </a:ext>
            </a:extLst>
          </p:cNvPr>
          <p:cNvSpPr/>
          <p:nvPr userDrawn="1"/>
        </p:nvSpPr>
        <p:spPr>
          <a:xfrm>
            <a:off x="-3" y="6580005"/>
            <a:ext cx="12192000" cy="280954"/>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88348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2DCF6B-3E41-B305-DFCE-F17DEEC7448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6AF9696-1A9C-0749-2B69-8D050801A0C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a:extLst>
              <a:ext uri="{FF2B5EF4-FFF2-40B4-BE49-F238E27FC236}">
                <a16:creationId xmlns:a16="http://schemas.microsoft.com/office/drawing/2014/main" id="{A46A9266-0F0F-5A26-C9F7-FF977D14325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A77F2A1-8B37-ABAC-ED9D-FD9165823D33}"/>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Tree>
    <p:extLst>
      <p:ext uri="{BB962C8B-B14F-4D97-AF65-F5344CB8AC3E}">
        <p14:creationId xmlns:p14="http://schemas.microsoft.com/office/powerpoint/2010/main" val="1666427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75C85C-D209-45F0-04A4-2F45FCA62A1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C9DD319-57BC-0396-E8FC-BA34EBD402D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5" name="フッター プレースホルダー 4">
            <a:extLst>
              <a:ext uri="{FF2B5EF4-FFF2-40B4-BE49-F238E27FC236}">
                <a16:creationId xmlns:a16="http://schemas.microsoft.com/office/drawing/2014/main" id="{236DEACA-432B-2EE3-C559-91E15A3738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721E02D-1325-4A72-FA5A-C331C8206E1D}"/>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Tree>
    <p:extLst>
      <p:ext uri="{BB962C8B-B14F-4D97-AF65-F5344CB8AC3E}">
        <p14:creationId xmlns:p14="http://schemas.microsoft.com/office/powerpoint/2010/main" val="4273031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29A869-F0F4-935D-C1DD-ABEFF1EA5FF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293BE8B-AD3E-9798-08C1-577799B8083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033D58D-61BD-5425-79D6-DAF2CF09394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a:extLst>
              <a:ext uri="{FF2B5EF4-FFF2-40B4-BE49-F238E27FC236}">
                <a16:creationId xmlns:a16="http://schemas.microsoft.com/office/drawing/2014/main" id="{F8F2DE73-1301-F3E4-EFEF-CE397AD7608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59E5E27-DA62-0158-98EB-277A1A24D057}"/>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Tree>
    <p:extLst>
      <p:ext uri="{BB962C8B-B14F-4D97-AF65-F5344CB8AC3E}">
        <p14:creationId xmlns:p14="http://schemas.microsoft.com/office/powerpoint/2010/main" val="144357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4A6AE4-6BD9-4C28-51AE-A1F43AC1DE3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ECB9298-40D0-502C-4A5D-8BF839F3B0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81A91D1-4ADF-57D6-CA2B-6A8F14DE33F9}"/>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A9C7021-358C-B526-9C18-28FF9A0AEC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E47C9A3-8329-08A5-9D59-34F78FD8C146}"/>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フッター プレースホルダー 7">
            <a:extLst>
              <a:ext uri="{FF2B5EF4-FFF2-40B4-BE49-F238E27FC236}">
                <a16:creationId xmlns:a16="http://schemas.microsoft.com/office/drawing/2014/main" id="{AD687212-FED4-BDDB-A647-F664FFBFBEE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D97E24A-F030-1321-39C2-6B986D0BDD96}"/>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Tree>
    <p:extLst>
      <p:ext uri="{BB962C8B-B14F-4D97-AF65-F5344CB8AC3E}">
        <p14:creationId xmlns:p14="http://schemas.microsoft.com/office/powerpoint/2010/main" val="1362844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0371E6-F351-1EEB-FA97-F2B1D3499CE5}"/>
              </a:ext>
            </a:extLst>
          </p:cNvPr>
          <p:cNvSpPr>
            <a:spLocks noGrp="1"/>
          </p:cNvSpPr>
          <p:nvPr>
            <p:ph type="title"/>
          </p:nvPr>
        </p:nvSpPr>
        <p:spPr/>
        <p:txBody>
          <a:bodyPr/>
          <a:lstStyle/>
          <a:p>
            <a:r>
              <a:rPr kumimoji="1" lang="ja-JP" altLang="en-US"/>
              <a:t>マスター タイトルの書式設定</a:t>
            </a:r>
          </a:p>
        </p:txBody>
      </p:sp>
      <p:sp>
        <p:nvSpPr>
          <p:cNvPr id="4" name="フッター プレースホルダー 3">
            <a:extLst>
              <a:ext uri="{FF2B5EF4-FFF2-40B4-BE49-F238E27FC236}">
                <a16:creationId xmlns:a16="http://schemas.microsoft.com/office/drawing/2014/main" id="{34853B21-EB80-A982-749B-37EE5846853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FBEEE97-9892-7128-6366-40F866AB1457}"/>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Tree>
    <p:extLst>
      <p:ext uri="{BB962C8B-B14F-4D97-AF65-F5344CB8AC3E}">
        <p14:creationId xmlns:p14="http://schemas.microsoft.com/office/powerpoint/2010/main" val="1633989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3" name="フッター プレースホルダー 2">
            <a:extLst>
              <a:ext uri="{FF2B5EF4-FFF2-40B4-BE49-F238E27FC236}">
                <a16:creationId xmlns:a16="http://schemas.microsoft.com/office/drawing/2014/main" id="{D61C88E6-201A-43E9-DD4E-6055A9DF39F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3F63B1D-4160-3EE9-379D-D4F9C8B5E58D}"/>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Tree>
    <p:extLst>
      <p:ext uri="{BB962C8B-B14F-4D97-AF65-F5344CB8AC3E}">
        <p14:creationId xmlns:p14="http://schemas.microsoft.com/office/powerpoint/2010/main" val="2903234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BB1C31-4A84-0372-0E83-516B7AB783F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339197A-D7F1-79DA-3B14-79103EAB7D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A5AB3E-3E81-35A8-1021-B288FC20E7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6" name="フッター プレースホルダー 5">
            <a:extLst>
              <a:ext uri="{FF2B5EF4-FFF2-40B4-BE49-F238E27FC236}">
                <a16:creationId xmlns:a16="http://schemas.microsoft.com/office/drawing/2014/main" id="{6633E547-AF44-F90F-BF5F-29D7D4CF4D2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70192DE-1073-10C5-76DF-4CA57104F8CD}"/>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Tree>
    <p:extLst>
      <p:ext uri="{BB962C8B-B14F-4D97-AF65-F5344CB8AC3E}">
        <p14:creationId xmlns:p14="http://schemas.microsoft.com/office/powerpoint/2010/main" val="794601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3FC0DF-BE45-056D-6BA8-E15679070DD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81F1341-3F8B-A87B-BC08-D09C918FB7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07E996B-A53D-CE03-AEBB-09904435E2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6" name="フッター プレースホルダー 5">
            <a:extLst>
              <a:ext uri="{FF2B5EF4-FFF2-40B4-BE49-F238E27FC236}">
                <a16:creationId xmlns:a16="http://schemas.microsoft.com/office/drawing/2014/main" id="{21A5FEE5-EF67-3BB2-6B16-00C5E9A3C86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A737E24-161B-09DF-6E77-54DB865E08BB}"/>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Tree>
    <p:extLst>
      <p:ext uri="{BB962C8B-B14F-4D97-AF65-F5344CB8AC3E}">
        <p14:creationId xmlns:p14="http://schemas.microsoft.com/office/powerpoint/2010/main" val="3466943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BA4E334-E44E-CEC7-2DEF-07793CB27B0F}"/>
              </a:ext>
            </a:extLst>
          </p:cNvPr>
          <p:cNvSpPr>
            <a:spLocks noGrp="1"/>
          </p:cNvSpPr>
          <p:nvPr>
            <p:ph type="title"/>
          </p:nvPr>
        </p:nvSpPr>
        <p:spPr>
          <a:xfrm>
            <a:off x="838200" y="365125"/>
            <a:ext cx="8392886" cy="842441"/>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79055A1-DD81-A5FC-3D7C-7AE49F085BAE}"/>
              </a:ext>
            </a:extLst>
          </p:cNvPr>
          <p:cNvSpPr>
            <a:spLocks noGrp="1"/>
          </p:cNvSpPr>
          <p:nvPr>
            <p:ph type="body" idx="1"/>
          </p:nvPr>
        </p:nvSpPr>
        <p:spPr>
          <a:xfrm>
            <a:off x="838200" y="1389050"/>
            <a:ext cx="10515600" cy="4606901"/>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a:extLst>
              <a:ext uri="{FF2B5EF4-FFF2-40B4-BE49-F238E27FC236}">
                <a16:creationId xmlns:a16="http://schemas.microsoft.com/office/drawing/2014/main" id="{5CDCEB96-9DC5-B279-E916-0BBAEAAA192A}"/>
              </a:ext>
            </a:extLst>
          </p:cNvPr>
          <p:cNvSpPr>
            <a:spLocks noGrp="1"/>
          </p:cNvSpPr>
          <p:nvPr>
            <p:ph type="ftr" sz="quarter" idx="3"/>
          </p:nvPr>
        </p:nvSpPr>
        <p:spPr>
          <a:xfrm>
            <a:off x="3673600" y="6212334"/>
            <a:ext cx="4844800" cy="365125"/>
          </a:xfrm>
          <a:prstGeom prst="rect">
            <a:avLst/>
          </a:prstGeom>
        </p:spPr>
        <p:txBody>
          <a:bodyPr vert="horz" lIns="91440" tIns="45720" rIns="91440" bIns="45720" rtlCol="0" anchor="ctr"/>
          <a:lstStyle>
            <a:lvl1pPr algn="ctr">
              <a:defRPr sz="1200">
                <a:solidFill>
                  <a:schemeClr val="tx1">
                    <a:tint val="82000"/>
                  </a:schemeClr>
                </a:solidFill>
                <a:latin typeface="メイリオ" panose="020B0604030504040204" pitchFamily="50" charset="-128"/>
                <a:ea typeface="メイリオ" panose="020B0604030504040204" pitchFamily="50" charset="-128"/>
              </a:defRPr>
            </a:lvl1pPr>
          </a:lstStyle>
          <a:p>
            <a:endParaRPr lang="ja-JP" altLang="en-US"/>
          </a:p>
        </p:txBody>
      </p:sp>
      <p:sp>
        <p:nvSpPr>
          <p:cNvPr id="6" name="スライド番号プレースホルダー 5">
            <a:extLst>
              <a:ext uri="{FF2B5EF4-FFF2-40B4-BE49-F238E27FC236}">
                <a16:creationId xmlns:a16="http://schemas.microsoft.com/office/drawing/2014/main" id="{180EE0B5-F90B-4B83-C8E6-47E12DBC75A2}"/>
              </a:ext>
            </a:extLst>
          </p:cNvPr>
          <p:cNvSpPr>
            <a:spLocks noGrp="1"/>
          </p:cNvSpPr>
          <p:nvPr>
            <p:ph type="sldNum" sz="quarter" idx="4"/>
          </p:nvPr>
        </p:nvSpPr>
        <p:spPr>
          <a:xfrm>
            <a:off x="8610600" y="6212334"/>
            <a:ext cx="2743200" cy="365125"/>
          </a:xfrm>
          <a:prstGeom prst="rect">
            <a:avLst/>
          </a:prstGeom>
        </p:spPr>
        <p:txBody>
          <a:bodyPr vert="horz" lIns="91440" tIns="45720" rIns="91440" bIns="45720" rtlCol="0" anchor="ctr"/>
          <a:lstStyle>
            <a:lvl1pPr algn="r">
              <a:defRPr sz="1200">
                <a:solidFill>
                  <a:schemeClr val="tx1">
                    <a:tint val="82000"/>
                  </a:schemeClr>
                </a:solidFill>
                <a:latin typeface="メイリオ" panose="020B0604030504040204" pitchFamily="50" charset="-128"/>
                <a:ea typeface="メイリオ" panose="020B0604030504040204" pitchFamily="50" charset="-128"/>
              </a:defRPr>
            </a:lvl1pPr>
          </a:lstStyle>
          <a:p>
            <a:fld id="{1B417C47-8415-4130-8DB2-9E7F47CC5EE9}" type="slidenum">
              <a:rPr lang="ja-JP" altLang="en-US" smtClean="0"/>
              <a:pPr/>
              <a:t>‹#›</a:t>
            </a:fld>
            <a:endParaRPr lang="ja-JP" altLang="en-US"/>
          </a:p>
        </p:txBody>
      </p:sp>
      <p:pic>
        <p:nvPicPr>
          <p:cNvPr id="10" name="図 9" descr="図形&#10;&#10;中程度の精度で自動的に生成された説明">
            <a:extLst>
              <a:ext uri="{FF2B5EF4-FFF2-40B4-BE49-F238E27FC236}">
                <a16:creationId xmlns:a16="http://schemas.microsoft.com/office/drawing/2014/main" id="{DBF965CF-A5A8-B5DF-8B2C-F2661E25BAD2}"/>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9818914" y="411614"/>
            <a:ext cx="1534886" cy="314279"/>
          </a:xfrm>
          <a:prstGeom prst="rect">
            <a:avLst/>
          </a:prstGeom>
        </p:spPr>
      </p:pic>
      <p:pic>
        <p:nvPicPr>
          <p:cNvPr id="12" name="図 11">
            <a:extLst>
              <a:ext uri="{FF2B5EF4-FFF2-40B4-BE49-F238E27FC236}">
                <a16:creationId xmlns:a16="http://schemas.microsoft.com/office/drawing/2014/main" id="{4A7E66EC-B870-8C78-D31E-925E63B55521}"/>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398497" y="336097"/>
            <a:ext cx="286583" cy="435181"/>
          </a:xfrm>
          <a:prstGeom prst="rect">
            <a:avLst/>
          </a:prstGeom>
        </p:spPr>
      </p:pic>
    </p:spTree>
    <p:extLst>
      <p:ext uri="{BB962C8B-B14F-4D97-AF65-F5344CB8AC3E}">
        <p14:creationId xmlns:p14="http://schemas.microsoft.com/office/powerpoint/2010/main" val="3043482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ftr="0" dt="0"/>
  <p:txStyles>
    <p:titleStyle>
      <a:lvl1pPr algn="l" defTabSz="914400" rtl="0" eaLnBrk="1" latinLnBrk="0" hangingPunct="1">
        <a:lnSpc>
          <a:spcPct val="90000"/>
        </a:lnSpc>
        <a:spcBef>
          <a:spcPct val="0"/>
        </a:spcBef>
        <a:buNone/>
        <a:defRPr kumimoji="1" sz="4400" b="1" kern="1200">
          <a:solidFill>
            <a:schemeClr val="tx1"/>
          </a:solidFill>
          <a:latin typeface="メイリオ" panose="020B0604030504040204" pitchFamily="50" charset="-128"/>
          <a:ea typeface="メイリオ" panose="020B0604030504040204" pitchFamily="50" charset="-128"/>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kumimoji="1" sz="2800" b="0" kern="1200">
          <a:solidFill>
            <a:schemeClr val="tx1"/>
          </a:solidFill>
          <a:latin typeface="メイリオ" panose="020B0604030504040204" pitchFamily="50" charset="-128"/>
          <a:ea typeface="メイリオ" panose="020B0604030504040204" pitchFamily="50" charset="-128"/>
          <a:cs typeface="+mn-cs"/>
        </a:defRPr>
      </a:lvl1pPr>
      <a:lvl2pPr marL="685800" indent="-238125"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F11CB84F-C6F2-EF5F-24A8-9BDDD77F9887}"/>
              </a:ext>
            </a:extLst>
          </p:cNvPr>
          <p:cNvSpPr txBox="1"/>
          <p:nvPr/>
        </p:nvSpPr>
        <p:spPr>
          <a:xfrm>
            <a:off x="40726" y="327323"/>
            <a:ext cx="7038753" cy="461665"/>
          </a:xfrm>
          <a:prstGeom prst="rect">
            <a:avLst/>
          </a:prstGeom>
          <a:noFill/>
        </p:spPr>
        <p:txBody>
          <a:bodyPr wrap="square" rtlCol="0">
            <a:spAutoFit/>
          </a:bodyPr>
          <a:lstStyle/>
          <a:p>
            <a:r>
              <a:rPr kumimoji="1" lang="en-US" altLang="ja-JP" sz="2400" b="1" dirty="0"/>
              <a:t>【</a:t>
            </a:r>
            <a:r>
              <a:rPr kumimoji="1" lang="ja-JP" altLang="en-US" sz="2000" b="1" dirty="0">
                <a:latin typeface="Meiryo UI" panose="020B0604030504040204" pitchFamily="50" charset="-128"/>
                <a:ea typeface="Meiryo UI" panose="020B0604030504040204" pitchFamily="50" charset="-128"/>
              </a:rPr>
              <a:t>令和</a:t>
            </a:r>
            <a:r>
              <a:rPr lang="en-US" altLang="ja-JP" sz="2000" b="1" dirty="0">
                <a:latin typeface="Meiryo UI" panose="020B0604030504040204" pitchFamily="50" charset="-128"/>
                <a:ea typeface="Meiryo UI" panose="020B0604030504040204" pitchFamily="50" charset="-128"/>
              </a:rPr>
              <a:t>8</a:t>
            </a:r>
            <a:r>
              <a:rPr lang="ja-JP" altLang="en-US" sz="2000" b="1" dirty="0">
                <a:latin typeface="Meiryo UI" panose="020B0604030504040204" pitchFamily="50" charset="-128"/>
                <a:ea typeface="Meiryo UI" panose="020B0604030504040204" pitchFamily="50" charset="-128"/>
              </a:rPr>
              <a:t>年</a:t>
            </a:r>
            <a:r>
              <a:rPr kumimoji="1" lang="ja-JP" altLang="en-US" sz="2000" b="1" dirty="0">
                <a:latin typeface="Meiryo UI" panose="020B0604030504040204" pitchFamily="50" charset="-128"/>
                <a:ea typeface="Meiryo UI" panose="020B0604030504040204" pitchFamily="50" charset="-128"/>
              </a:rPr>
              <a:t>度伴走支援型観光地域力強化推進事業申請書</a:t>
            </a:r>
            <a:r>
              <a:rPr kumimoji="1" lang="en-US" altLang="ja-JP" sz="2400" b="1" dirty="0"/>
              <a:t>】</a:t>
            </a:r>
            <a:endParaRPr kumimoji="1" lang="ja-JP" altLang="en-US" sz="2400" b="1" dirty="0"/>
          </a:p>
        </p:txBody>
      </p:sp>
      <p:sp>
        <p:nvSpPr>
          <p:cNvPr id="4" name="テキスト ボックス 3">
            <a:extLst>
              <a:ext uri="{FF2B5EF4-FFF2-40B4-BE49-F238E27FC236}">
                <a16:creationId xmlns:a16="http://schemas.microsoft.com/office/drawing/2014/main" id="{C7DF5817-D023-EC42-641D-60988B2C7C04}"/>
              </a:ext>
            </a:extLst>
          </p:cNvPr>
          <p:cNvSpPr txBox="1"/>
          <p:nvPr/>
        </p:nvSpPr>
        <p:spPr>
          <a:xfrm>
            <a:off x="184719" y="773712"/>
            <a:ext cx="8206989" cy="707886"/>
          </a:xfrm>
          <a:prstGeom prst="rect">
            <a:avLst/>
          </a:prstGeom>
          <a:noFill/>
        </p:spPr>
        <p:txBody>
          <a:bodyPr wrap="square" rtlCol="0">
            <a:spAutoFit/>
          </a:bodyPr>
          <a:lstStyle/>
          <a:p>
            <a:r>
              <a:rPr kumimoji="1" lang="ja-JP" altLang="en-US" sz="2000" b="1" dirty="0">
                <a:latin typeface="Meiryo UI" panose="020B0604030504040204" pitchFamily="50" charset="-128"/>
                <a:ea typeface="Meiryo UI" panose="020B0604030504040204" pitchFamily="50" charset="-128"/>
              </a:rPr>
              <a:t>応募団体名　：</a:t>
            </a:r>
            <a:r>
              <a:rPr kumimoji="1" lang="ja-JP" altLang="en-US" sz="2000" b="1" dirty="0">
                <a:solidFill>
                  <a:srgbClr val="FF0000"/>
                </a:solidFill>
                <a:latin typeface="Meiryo UI" panose="020B0604030504040204" pitchFamily="50" charset="-128"/>
                <a:ea typeface="Meiryo UI" panose="020B0604030504040204" pitchFamily="50" charset="-128"/>
              </a:rPr>
              <a:t>〇〇</a:t>
            </a:r>
            <a:r>
              <a:rPr lang="ja-JP" altLang="en-US" sz="2000" b="1" dirty="0">
                <a:solidFill>
                  <a:srgbClr val="FF0000"/>
                </a:solidFill>
                <a:latin typeface="Meiryo UI" panose="020B0604030504040204" pitchFamily="50" charset="-128"/>
                <a:ea typeface="Meiryo UI" panose="020B0604030504040204" pitchFamily="50" charset="-128"/>
              </a:rPr>
              <a:t>〇観光協会</a:t>
            </a:r>
            <a:endParaRPr lang="en-US" altLang="ja-JP" sz="2000" b="1" dirty="0">
              <a:solidFill>
                <a:srgbClr val="FF0000"/>
              </a:solidFill>
              <a:latin typeface="Meiryo UI" panose="020B0604030504040204" pitchFamily="50" charset="-128"/>
              <a:ea typeface="Meiryo UI" panose="020B0604030504040204" pitchFamily="50" charset="-128"/>
            </a:endParaRPr>
          </a:p>
          <a:p>
            <a:r>
              <a:rPr lang="ja-JP" altLang="en-US" sz="2000" b="1" dirty="0">
                <a:latin typeface="Meiryo UI" panose="020B0604030504040204" pitchFamily="50" charset="-128"/>
                <a:ea typeface="Meiryo UI" panose="020B0604030504040204" pitchFamily="50" charset="-128"/>
              </a:rPr>
              <a:t>事 　業 　名　：</a:t>
            </a:r>
            <a:r>
              <a:rPr lang="ja-JP" altLang="en-US" sz="2000" b="1" dirty="0">
                <a:solidFill>
                  <a:srgbClr val="FF0000"/>
                </a:solidFill>
                <a:latin typeface="Meiryo UI" panose="020B0604030504040204" pitchFamily="50" charset="-128"/>
                <a:ea typeface="Meiryo UI" panose="020B0604030504040204" pitchFamily="50" charset="-128"/>
              </a:rPr>
              <a:t>〇〇〇〇〇〇〇〇〇〇〇〇〇〇〇事業</a:t>
            </a:r>
            <a:endParaRPr kumimoji="1" lang="en-US" altLang="ja-JP" sz="2000" b="1" dirty="0">
              <a:solidFill>
                <a:srgbClr val="FF0000"/>
              </a:solidFill>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E5938854-C90A-0535-0CDF-F1E00B43BAF6}"/>
              </a:ext>
            </a:extLst>
          </p:cNvPr>
          <p:cNvGraphicFramePr>
            <a:graphicFrameLocks noGrp="1"/>
          </p:cNvGraphicFramePr>
          <p:nvPr>
            <p:extLst>
              <p:ext uri="{D42A27DB-BD31-4B8C-83A1-F6EECF244321}">
                <p14:modId xmlns:p14="http://schemas.microsoft.com/office/powerpoint/2010/main" val="2354422730"/>
              </p:ext>
            </p:extLst>
          </p:nvPr>
        </p:nvGraphicFramePr>
        <p:xfrm>
          <a:off x="164253" y="2206576"/>
          <a:ext cx="11609372" cy="1960499"/>
        </p:xfrm>
        <a:graphic>
          <a:graphicData uri="http://schemas.openxmlformats.org/drawingml/2006/table">
            <a:tbl>
              <a:tblPr/>
              <a:tblGrid>
                <a:gridCol w="617219">
                  <a:extLst>
                    <a:ext uri="{9D8B030D-6E8A-4147-A177-3AD203B41FA5}">
                      <a16:colId xmlns:a16="http://schemas.microsoft.com/office/drawing/2014/main" val="1509597411"/>
                    </a:ext>
                  </a:extLst>
                </a:gridCol>
                <a:gridCol w="1707283">
                  <a:extLst>
                    <a:ext uri="{9D8B030D-6E8A-4147-A177-3AD203B41FA5}">
                      <a16:colId xmlns:a16="http://schemas.microsoft.com/office/drawing/2014/main" val="1970351121"/>
                    </a:ext>
                  </a:extLst>
                </a:gridCol>
                <a:gridCol w="9284870">
                  <a:extLst>
                    <a:ext uri="{9D8B030D-6E8A-4147-A177-3AD203B41FA5}">
                      <a16:colId xmlns:a16="http://schemas.microsoft.com/office/drawing/2014/main" val="603478392"/>
                    </a:ext>
                  </a:extLst>
                </a:gridCol>
              </a:tblGrid>
              <a:tr h="71223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rtl="0" fontAlgn="ctr"/>
                      <a:r>
                        <a:rPr lang="en-US" altLang="ja-JP" sz="1400" b="1" i="0" u="none" strike="noStrike" dirty="0">
                          <a:solidFill>
                            <a:srgbClr val="000000"/>
                          </a:solidFill>
                          <a:effectLst/>
                          <a:latin typeface="Meiryo UI"/>
                          <a:ea typeface="Meiryo UI"/>
                        </a:rPr>
                        <a:t>1</a:t>
                      </a:r>
                    </a:p>
                  </a:txBody>
                  <a:tcPr marL="7072" marR="7072" marT="7072" marB="0" anchor="ctr">
                    <a:lnL>
                      <a:noFill/>
                    </a:lnL>
                    <a:lnR>
                      <a:noFill/>
                    </a:lnR>
                    <a:lnT>
                      <a:noFill/>
                    </a:lnT>
                    <a:lnB>
                      <a:noFill/>
                    </a:lnB>
                    <a:lnTlToBr w="12700" cmpd="sng">
                      <a:noFill/>
                      <a:prstDash val="solid"/>
                    </a:lnTlToBr>
                    <a:lnBlToTr w="12700" cmpd="sng">
                      <a:noFill/>
                      <a:prstDash val="solid"/>
                    </a:lnBlToTr>
                    <a:solidFill>
                      <a:srgbClr val="F0F0F0"/>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l" rtl="0"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計画の目的</a:t>
                      </a:r>
                    </a:p>
                  </a:txBody>
                  <a:tcPr marL="7072" marR="7072" marT="7072" marB="0" anchor="ctr">
                    <a:lnL>
                      <a:noFill/>
                    </a:lnL>
                    <a:lnR>
                      <a:noFill/>
                    </a:lnR>
                    <a:lnT>
                      <a:noFill/>
                    </a:lnT>
                    <a:lnB>
                      <a:noFill/>
                    </a:lnB>
                    <a:lnTlToBr w="12700" cmpd="sng">
                      <a:noFill/>
                      <a:prstDash val="solid"/>
                    </a:lnTlToBr>
                    <a:lnBlToTr w="12700" cmpd="sng">
                      <a:noFill/>
                      <a:prstDash val="solid"/>
                    </a:lnBlToTr>
                    <a:solidFill>
                      <a:srgbClr val="F0F0F0"/>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solidFill>
                            <a:srgbClr val="FF0000"/>
                          </a:solidFill>
                          <a:latin typeface="Meiryo UI"/>
                          <a:ea typeface="Meiryo UI"/>
                          <a:cs typeface="メイリオ"/>
                        </a:rPr>
                        <a:t>計画対象の〇〇市町村のうち、〇〇市・〇〇町・〇〇村以外の市町村にも観光客が訪れるようにするため、周遊を促す仕組みを強化し、</a:t>
                      </a:r>
                      <a:r>
                        <a:rPr lang="en-US" altLang="ja-JP" sz="1200" dirty="0">
                          <a:solidFill>
                            <a:srgbClr val="FF0000"/>
                          </a:solidFill>
                          <a:latin typeface="Meiryo UI"/>
                          <a:ea typeface="Meiryo UI"/>
                          <a:cs typeface="メイリオ"/>
                        </a:rPr>
                        <a:t>3</a:t>
                      </a:r>
                      <a:r>
                        <a:rPr lang="ja-JP" altLang="en-US" sz="1200" dirty="0">
                          <a:solidFill>
                            <a:srgbClr val="FF0000"/>
                          </a:solidFill>
                          <a:latin typeface="Meiryo UI"/>
                          <a:ea typeface="Meiryo UI"/>
                          <a:cs typeface="メイリオ"/>
                        </a:rPr>
                        <a:t>市町村以外への誘客を図り、対象エリア内での</a:t>
                      </a:r>
                      <a:r>
                        <a:rPr lang="ja-JP" altLang="en-US" sz="1200" i="0" u="none" strike="noStrike" dirty="0">
                          <a:solidFill>
                            <a:srgbClr val="FF0000"/>
                          </a:solidFill>
                          <a:effectLst/>
                          <a:latin typeface="Meiryo UI"/>
                          <a:ea typeface="Meiryo UI"/>
                        </a:rPr>
                        <a:t>周遊を促進し、観光消費額の引き上げを目指す。今回導入予定の電子ギフトの仕組みを通して得られる顧客データはマーケティング等に活用し、更なる地域の活性化を図り、最終的には同様の課題を抱える道内他地域にも横展開を図っていきたい。</a:t>
                      </a:r>
                      <a:endParaRPr lang="en-US" altLang="ja-JP" sz="1200" b="1" u="sng" dirty="0">
                        <a:solidFill>
                          <a:srgbClr val="FF0000"/>
                        </a:solidFill>
                        <a:latin typeface="Meiryo UI"/>
                        <a:ea typeface="Meiryo UI"/>
                      </a:endParaRPr>
                    </a:p>
                  </a:txBody>
                  <a:tcPr marL="7072" marR="7072" marT="7072" marB="0" anchor="ctr">
                    <a:lnL>
                      <a:noFill/>
                    </a:lnL>
                    <a:lnR>
                      <a:noFill/>
                    </a:lnR>
                    <a:lnT>
                      <a:noFill/>
                    </a:lnT>
                    <a:lnB>
                      <a:noFill/>
                    </a:lnB>
                    <a:lnTlToBr w="12700" cmpd="sng">
                      <a:noFill/>
                      <a:prstDash val="solid"/>
                    </a:lnTlToBr>
                    <a:lnBlToTr w="12700" cmpd="sng">
                      <a:noFill/>
                      <a:prstDash val="solid"/>
                    </a:lnBlToTr>
                    <a:solidFill>
                      <a:srgbClr val="F0F0F0"/>
                    </a:solidFill>
                  </a:tcPr>
                </a:tc>
                <a:extLst>
                  <a:ext uri="{0D108BD9-81ED-4DB2-BD59-A6C34878D82A}">
                    <a16:rowId xmlns:a16="http://schemas.microsoft.com/office/drawing/2014/main" val="1579746573"/>
                  </a:ext>
                </a:extLst>
              </a:tr>
              <a:tr h="71223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rtl="0"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2</a:t>
                      </a:r>
                    </a:p>
                  </a:txBody>
                  <a:tcPr marL="7072" marR="7072" marT="7072" marB="0"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l" rtl="0"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計画の概要</a:t>
                      </a:r>
                    </a:p>
                  </a:txBody>
                  <a:tcPr marL="7072" marR="7072" marT="7072" marB="0"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kern="1200" dirty="0">
                          <a:solidFill>
                            <a:srgbClr val="FF0000"/>
                          </a:solidFill>
                          <a:effectLst/>
                          <a:latin typeface="Meiryo UI"/>
                          <a:ea typeface="Meiryo UI"/>
                        </a:rPr>
                        <a:t>電子ギフトの導入と</a:t>
                      </a:r>
                      <a:r>
                        <a:rPr kumimoji="1" lang="ja-JP" altLang="en-US" sz="1200" b="0" i="0" u="none" strike="noStrike" kern="1200" dirty="0">
                          <a:solidFill>
                            <a:srgbClr val="FF0000"/>
                          </a:solidFill>
                          <a:effectLst/>
                          <a:latin typeface="Meiryo UI"/>
                          <a:ea typeface="Meiryo UI"/>
                        </a:rPr>
                        <a:t>観光情報サイトの改修によって、</a:t>
                      </a:r>
                      <a:r>
                        <a:rPr lang="ja-JP" altLang="en-US" sz="1200" dirty="0">
                          <a:solidFill>
                            <a:srgbClr val="FF0000"/>
                          </a:solidFill>
                          <a:latin typeface="Meiryo UI"/>
                          <a:ea typeface="Meiryo UI"/>
                          <a:cs typeface="メイリオ"/>
                        </a:rPr>
                        <a:t>〇〇市・〇〇町・〇〇村</a:t>
                      </a:r>
                      <a:r>
                        <a:rPr kumimoji="1" lang="ja-JP" altLang="en-US" sz="1200" b="0" i="0" u="none" strike="noStrike" kern="1200" dirty="0">
                          <a:solidFill>
                            <a:srgbClr val="FF0000"/>
                          </a:solidFill>
                          <a:effectLst/>
                          <a:latin typeface="Meiryo UI"/>
                          <a:ea typeface="Meiryo UI"/>
                        </a:rPr>
                        <a:t>以外の市町村へ</a:t>
                      </a:r>
                      <a:r>
                        <a:rPr lang="ja-JP" altLang="en-US" sz="1200" dirty="0">
                          <a:solidFill>
                            <a:srgbClr val="FF0000"/>
                          </a:solidFill>
                          <a:latin typeface="Meiryo UI"/>
                          <a:ea typeface="Meiryo UI"/>
                        </a:rPr>
                        <a:t>誘客を促進する</a:t>
                      </a:r>
                      <a:r>
                        <a:rPr kumimoji="1" lang="ja-JP" altLang="en-US" sz="1200" b="0" i="0" u="none" strike="noStrike" kern="1200" dirty="0">
                          <a:solidFill>
                            <a:srgbClr val="FF0000"/>
                          </a:solidFill>
                          <a:effectLst/>
                          <a:latin typeface="Meiryo UI"/>
                          <a:ea typeface="Meiryo UI"/>
                        </a:rPr>
                        <a:t>。取得した顧客データは</a:t>
                      </a:r>
                      <a:r>
                        <a:rPr lang="ja-JP" altLang="en-US" sz="1200" dirty="0">
                          <a:solidFill>
                            <a:srgbClr val="FF0000"/>
                          </a:solidFill>
                          <a:latin typeface="Meiryo UI"/>
                          <a:ea typeface="Meiryo UI"/>
                        </a:rPr>
                        <a:t>地域データとして</a:t>
                      </a:r>
                      <a:r>
                        <a:rPr kumimoji="1" lang="ja-JP" altLang="ja-JP" sz="1200" b="0" i="0" u="none" strike="noStrike" kern="1200" dirty="0">
                          <a:solidFill>
                            <a:srgbClr val="FF0000"/>
                          </a:solidFill>
                          <a:effectLst/>
                          <a:latin typeface="Meiryo UI"/>
                          <a:ea typeface="Meiryo UI"/>
                        </a:rPr>
                        <a:t>集約・蓄積・分析し、ダッシュボード上に反映。自治体や観光事業者</a:t>
                      </a:r>
                      <a:r>
                        <a:rPr kumimoji="1" lang="ja-JP" altLang="en-US" sz="1200" b="0" i="0" u="none" strike="noStrike" kern="1200" dirty="0">
                          <a:solidFill>
                            <a:srgbClr val="FF0000"/>
                          </a:solidFill>
                          <a:effectLst/>
                          <a:latin typeface="Meiryo UI"/>
                          <a:ea typeface="Meiryo UI"/>
                        </a:rPr>
                        <a:t>とも共有して</a:t>
                      </a:r>
                      <a:r>
                        <a:rPr kumimoji="1" lang="ja-JP" altLang="ja-JP" sz="1200" b="0" i="0" u="none" strike="noStrike" kern="1200" dirty="0">
                          <a:solidFill>
                            <a:srgbClr val="FF0000"/>
                          </a:solidFill>
                          <a:effectLst/>
                          <a:latin typeface="Meiryo UI"/>
                          <a:ea typeface="Meiryo UI"/>
                        </a:rPr>
                        <a:t>、</a:t>
                      </a:r>
                      <a:r>
                        <a:rPr lang="ja-JP" altLang="en-US" sz="1200" dirty="0">
                          <a:solidFill>
                            <a:srgbClr val="FF0000"/>
                          </a:solidFill>
                          <a:latin typeface="Meiryo UI"/>
                          <a:ea typeface="Meiryo UI"/>
                        </a:rPr>
                        <a:t>圏域一体でのデータ</a:t>
                      </a:r>
                      <a:r>
                        <a:rPr kumimoji="1" lang="ja-JP" altLang="en-US" sz="1200" b="0" i="0" u="none" strike="noStrike" kern="1200" dirty="0">
                          <a:solidFill>
                            <a:srgbClr val="FF0000"/>
                          </a:solidFill>
                          <a:effectLst/>
                          <a:latin typeface="Meiryo UI"/>
                          <a:ea typeface="Meiryo UI"/>
                        </a:rPr>
                        <a:t>マーケティングの実施、二次交通の見直し等を通して</a:t>
                      </a:r>
                      <a:r>
                        <a:rPr kumimoji="1" lang="ja-JP" altLang="ja-JP" sz="1200" b="0" i="0" u="none" strike="noStrike" kern="1200" dirty="0">
                          <a:solidFill>
                            <a:srgbClr val="FF0000"/>
                          </a:solidFill>
                          <a:effectLst/>
                          <a:latin typeface="Meiryo UI"/>
                          <a:ea typeface="Meiryo UI"/>
                        </a:rPr>
                        <a:t>更なる周遊促進・</a:t>
                      </a:r>
                      <a:r>
                        <a:rPr lang="ja-JP" altLang="en-US" sz="1200" b="0" dirty="0">
                          <a:solidFill>
                            <a:srgbClr val="FF0000"/>
                          </a:solidFill>
                          <a:latin typeface="Meiryo UI"/>
                          <a:ea typeface="Meiryo UI"/>
                        </a:rPr>
                        <a:t>観光消費額の引き上げ</a:t>
                      </a:r>
                      <a:r>
                        <a:rPr kumimoji="1" lang="ja-JP" altLang="ja-JP" sz="1200" b="0" i="0" u="none" strike="noStrike" kern="1200" dirty="0">
                          <a:solidFill>
                            <a:srgbClr val="FF0000"/>
                          </a:solidFill>
                          <a:effectLst/>
                          <a:latin typeface="Meiryo UI"/>
                          <a:ea typeface="Meiryo UI"/>
                        </a:rPr>
                        <a:t>を目指す。​</a:t>
                      </a:r>
                      <a:endParaRPr lang="ja-JP" altLang="en-US" sz="1200" b="0" i="0" u="none" strike="noStrike" dirty="0">
                        <a:solidFill>
                          <a:srgbClr val="FF0000"/>
                        </a:solidFill>
                        <a:effectLst/>
                        <a:latin typeface="Meiryo UI"/>
                        <a:ea typeface="Meiryo UI"/>
                      </a:endParaRPr>
                    </a:p>
                  </a:txBody>
                  <a:tcPr marL="7072" marR="7072" marT="7072" marB="0"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791227399"/>
                  </a:ext>
                </a:extLst>
              </a:tr>
              <a:tr h="53603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rtl="0"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3</a:t>
                      </a:r>
                    </a:p>
                  </a:txBody>
                  <a:tcPr marL="7072" marR="7072" marT="7072" marB="0" anchor="ctr">
                    <a:lnL>
                      <a:noFill/>
                    </a:lnL>
                    <a:lnR>
                      <a:noFill/>
                    </a:lnR>
                    <a:lnT>
                      <a:noFill/>
                    </a:lnT>
                    <a:lnB>
                      <a:noFill/>
                    </a:lnB>
                    <a:lnTlToBr w="12700" cmpd="sng">
                      <a:noFill/>
                      <a:prstDash val="solid"/>
                    </a:lnTlToBr>
                    <a:lnBlToTr w="12700" cmpd="sng">
                      <a:noFill/>
                      <a:prstDash val="solid"/>
                    </a:lnBlToTr>
                    <a:solidFill>
                      <a:srgbClr val="F0F0F0"/>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l" rtl="0"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期待される効果</a:t>
                      </a:r>
                    </a:p>
                  </a:txBody>
                  <a:tcPr marL="7072" marR="7072" marT="7072" marB="0" anchor="ctr">
                    <a:lnL>
                      <a:noFill/>
                    </a:lnL>
                    <a:lnR>
                      <a:noFill/>
                    </a:lnR>
                    <a:lnT>
                      <a:noFill/>
                    </a:lnT>
                    <a:lnB>
                      <a:noFill/>
                    </a:lnB>
                    <a:lnTlToBr w="12700" cmpd="sng">
                      <a:noFill/>
                      <a:prstDash val="solid"/>
                    </a:lnTlToBr>
                    <a:lnBlToTr w="12700" cmpd="sng">
                      <a:noFill/>
                      <a:prstDash val="solid"/>
                    </a:lnBlToTr>
                    <a:solidFill>
                      <a:srgbClr val="F0F0F0"/>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l" rtl="0" fontAlgn="ctr"/>
                      <a:r>
                        <a:rPr lang="ja-JP" altLang="en-US" sz="1200" dirty="0">
                          <a:solidFill>
                            <a:srgbClr val="FF0000"/>
                          </a:solidFill>
                          <a:latin typeface="Meiryo UI" panose="020B0604030504040204" pitchFamily="50" charset="-128"/>
                          <a:ea typeface="Meiryo UI" panose="020B0604030504040204" pitchFamily="50" charset="-128"/>
                          <a:cs typeface="メイリオ"/>
                        </a:rPr>
                        <a:t>〇〇市・〇〇町・〇〇村</a:t>
                      </a:r>
                      <a:r>
                        <a:rPr kumimoji="1" lang="ja-JP" altLang="en-US" sz="1200" dirty="0">
                          <a:solidFill>
                            <a:srgbClr val="FF0000"/>
                          </a:solidFill>
                          <a:latin typeface="Meiryo UI" panose="020B0604030504040204" pitchFamily="50" charset="-128"/>
                          <a:ea typeface="Meiryo UI" panose="020B0604030504040204" pitchFamily="50" charset="-128"/>
                          <a:cs typeface="メイリオ"/>
                        </a:rPr>
                        <a:t>以外の観光客の行動実態の把握が出来、かつ観光客には新たな地域への観光をするきっかけとなる。一方、都市</a:t>
                      </a:r>
                      <a:r>
                        <a:rPr lang="ja-JP" altLang="en-US" sz="1200" dirty="0">
                          <a:solidFill>
                            <a:srgbClr val="FF0000"/>
                          </a:solidFill>
                          <a:latin typeface="Meiryo UI" panose="020B0604030504040204" pitchFamily="50" charset="-128"/>
                          <a:ea typeface="Meiryo UI" panose="020B0604030504040204" pitchFamily="50" charset="-128"/>
                          <a:cs typeface="メイリオ"/>
                        </a:rPr>
                        <a:t>圏</a:t>
                      </a:r>
                      <a:r>
                        <a:rPr kumimoji="1" lang="ja-JP" altLang="en-US" sz="1200" dirty="0">
                          <a:solidFill>
                            <a:srgbClr val="FF0000"/>
                          </a:solidFill>
                          <a:latin typeface="Meiryo UI" panose="020B0604030504040204" pitchFamily="50" charset="-128"/>
                          <a:ea typeface="Meiryo UI" panose="020B0604030504040204" pitchFamily="50" charset="-128"/>
                          <a:cs typeface="メイリオ"/>
                        </a:rPr>
                        <a:t>の自治体や事業者にとっては、観光客との交流・消費の機会が生まれることで、更なるリピートへの可能性につながる。</a:t>
                      </a:r>
                      <a:endParaRPr lang="ja-JP" altLang="en-US" sz="1200" b="0" i="0" u="none" strike="noStrike" dirty="0">
                        <a:solidFill>
                          <a:srgbClr val="FF0000"/>
                        </a:solidFill>
                        <a:effectLst/>
                        <a:latin typeface="Meiryo UI" panose="020B0604030504040204" pitchFamily="50" charset="-128"/>
                        <a:ea typeface="Meiryo UI" panose="020B0604030504040204" pitchFamily="50" charset="-128"/>
                      </a:endParaRPr>
                    </a:p>
                  </a:txBody>
                  <a:tcPr marL="7072" marR="7072" marT="7072" marB="0" anchor="ctr">
                    <a:lnL>
                      <a:noFill/>
                    </a:lnL>
                    <a:lnR>
                      <a:noFill/>
                    </a:lnR>
                    <a:lnT>
                      <a:noFill/>
                    </a:lnT>
                    <a:lnB>
                      <a:noFill/>
                    </a:lnB>
                    <a:lnTlToBr w="12700" cmpd="sng">
                      <a:noFill/>
                      <a:prstDash val="solid"/>
                    </a:lnTlToBr>
                    <a:lnBlToTr w="12700" cmpd="sng">
                      <a:noFill/>
                      <a:prstDash val="solid"/>
                    </a:lnBlToTr>
                    <a:solidFill>
                      <a:srgbClr val="F0F0F0"/>
                    </a:solidFill>
                  </a:tcPr>
                </a:tc>
                <a:extLst>
                  <a:ext uri="{0D108BD9-81ED-4DB2-BD59-A6C34878D82A}">
                    <a16:rowId xmlns:a16="http://schemas.microsoft.com/office/drawing/2014/main" val="2932883345"/>
                  </a:ext>
                </a:extLst>
              </a:tr>
            </a:tbl>
          </a:graphicData>
        </a:graphic>
      </p:graphicFrame>
      <p:sp>
        <p:nvSpPr>
          <p:cNvPr id="8" name="Rectangle 25">
            <a:extLst>
              <a:ext uri="{FF2B5EF4-FFF2-40B4-BE49-F238E27FC236}">
                <a16:creationId xmlns:a16="http://schemas.microsoft.com/office/drawing/2014/main" id="{27F63221-D53F-4DAD-4495-B2A407F35E83}"/>
              </a:ext>
            </a:extLst>
          </p:cNvPr>
          <p:cNvSpPr/>
          <p:nvPr/>
        </p:nvSpPr>
        <p:spPr>
          <a:xfrm>
            <a:off x="7500730" y="788988"/>
            <a:ext cx="4506551" cy="664229"/>
          </a:xfrm>
          <a:prstGeom prst="rect">
            <a:avLst/>
          </a:prstGeom>
          <a:solidFill>
            <a:srgbClr val="D6D6E8"/>
          </a:solidFill>
          <a:ln w="28575">
            <a:solidFill>
              <a:srgbClr val="082C65"/>
            </a:solidFill>
          </a:ln>
        </p:spPr>
        <p:txBody>
          <a:bodyPr vertOverflow="overflow" horzOverflow="overflow" wrap="square" lIns="91440" tIns="36000" rIns="91440" bIns="36000" rtlCol="0" anchor="ctr">
            <a:noAutofit/>
          </a:bodyPr>
          <a:lstStyle/>
          <a:p>
            <a:pPr marL="177800" indent="-177800" defTabSz="1703388">
              <a:spcBef>
                <a:spcPts val="1200"/>
              </a:spcBef>
              <a:buFont typeface="Arial" panose="020B0604020202020204" pitchFamily="34" charset="0"/>
              <a:buChar char="•"/>
              <a:tabLst>
                <a:tab pos="7261225" algn="l"/>
              </a:tabLst>
            </a:pPr>
            <a:r>
              <a:rPr lang="ja-JP" altLang="en-US" sz="1050" kern="0" dirty="0">
                <a:solidFill>
                  <a:srgbClr val="FF0000"/>
                </a:solidFill>
                <a:latin typeface="Meiryo UI" panose="020B0604030504040204" pitchFamily="50" charset="-128"/>
                <a:ea typeface="Meiryo UI" panose="020B0604030504040204" pitchFamily="50" charset="-128"/>
              </a:rPr>
              <a:t>赤字部分は、サンプルです。各自で変更のうえ必要事項を記載願います。</a:t>
            </a:r>
            <a:endParaRPr lang="en-US" altLang="ja-JP" sz="1050" kern="0" dirty="0">
              <a:solidFill>
                <a:srgbClr val="FF0000"/>
              </a:solidFill>
              <a:latin typeface="Meiryo UI" panose="020B0604030504040204" pitchFamily="50" charset="-128"/>
              <a:ea typeface="Meiryo UI" panose="020B0604030504040204" pitchFamily="50" charset="-128"/>
            </a:endParaRPr>
          </a:p>
          <a:p>
            <a:pPr marL="177800" indent="-177800" defTabSz="1703388">
              <a:spcBef>
                <a:spcPts val="1200"/>
              </a:spcBef>
              <a:buFont typeface="Arial" panose="020B0604020202020204" pitchFamily="34" charset="0"/>
              <a:buChar char="•"/>
              <a:tabLst>
                <a:tab pos="7261225" algn="l"/>
              </a:tabLst>
            </a:pPr>
            <a:r>
              <a:rPr lang="en-US" altLang="ja-JP" sz="1050" kern="0" dirty="0">
                <a:solidFill>
                  <a:srgbClr val="FF0000"/>
                </a:solidFill>
                <a:highlight>
                  <a:srgbClr val="FFFF00"/>
                </a:highlight>
                <a:latin typeface="Meiryo UI"/>
                <a:ea typeface="Meiryo UI"/>
              </a:rPr>
              <a:t>2027</a:t>
            </a:r>
            <a:r>
              <a:rPr lang="ja-JP" altLang="en-US" sz="1050" kern="0" dirty="0">
                <a:solidFill>
                  <a:srgbClr val="FF0000"/>
                </a:solidFill>
                <a:highlight>
                  <a:srgbClr val="FFFF00"/>
                </a:highlight>
                <a:latin typeface="Meiryo UI"/>
                <a:ea typeface="Meiryo UI"/>
              </a:rPr>
              <a:t>年4月</a:t>
            </a:r>
            <a:r>
              <a:rPr lang="en-US" altLang="ja-JP" sz="1050" kern="0" dirty="0">
                <a:solidFill>
                  <a:srgbClr val="FF0000"/>
                </a:solidFill>
                <a:highlight>
                  <a:srgbClr val="FFFF00"/>
                </a:highlight>
                <a:latin typeface="Meiryo UI"/>
                <a:ea typeface="Meiryo UI"/>
              </a:rPr>
              <a:t>15</a:t>
            </a:r>
            <a:r>
              <a:rPr lang="ja-JP" altLang="en-US" sz="1050" kern="0" dirty="0">
                <a:solidFill>
                  <a:srgbClr val="FF0000"/>
                </a:solidFill>
                <a:highlight>
                  <a:srgbClr val="FFFF00"/>
                </a:highlight>
                <a:latin typeface="Meiryo UI"/>
                <a:ea typeface="Meiryo UI"/>
              </a:rPr>
              <a:t>日（水）</a:t>
            </a:r>
            <a:r>
              <a:rPr lang="en-US" altLang="ja-JP" sz="1050" kern="0" dirty="0">
                <a:solidFill>
                  <a:srgbClr val="FF0000"/>
                </a:solidFill>
                <a:highlight>
                  <a:srgbClr val="FFFF00"/>
                </a:highlight>
                <a:latin typeface="Meiryo UI"/>
                <a:ea typeface="Meiryo UI"/>
              </a:rPr>
              <a:t>12:00</a:t>
            </a:r>
            <a:r>
              <a:rPr lang="ja-JP" altLang="en-US" sz="1050" kern="0" dirty="0">
                <a:solidFill>
                  <a:srgbClr val="FF0000"/>
                </a:solidFill>
                <a:latin typeface="Meiryo UI"/>
                <a:ea typeface="Meiryo UI"/>
              </a:rPr>
              <a:t>までに、所定の電子フォームで申請願います。</a:t>
            </a:r>
            <a:endParaRPr lang="en-US" altLang="ja-JP" sz="1050" kern="0" dirty="0">
              <a:solidFill>
                <a:srgbClr val="FF0000"/>
              </a:solidFill>
              <a:latin typeface="Meiryo UI"/>
              <a:ea typeface="Meiryo UI"/>
            </a:endParaRPr>
          </a:p>
        </p:txBody>
      </p:sp>
      <p:sp>
        <p:nvSpPr>
          <p:cNvPr id="2" name="テキスト ボックス 1">
            <a:extLst>
              <a:ext uri="{FF2B5EF4-FFF2-40B4-BE49-F238E27FC236}">
                <a16:creationId xmlns:a16="http://schemas.microsoft.com/office/drawing/2014/main" id="{8C89E4C7-D81B-15B0-1CBB-F4280C26309B}"/>
              </a:ext>
            </a:extLst>
          </p:cNvPr>
          <p:cNvSpPr txBox="1"/>
          <p:nvPr/>
        </p:nvSpPr>
        <p:spPr>
          <a:xfrm>
            <a:off x="171467" y="1851366"/>
            <a:ext cx="2834465" cy="400110"/>
          </a:xfrm>
          <a:prstGeom prst="rect">
            <a:avLst/>
          </a:prstGeom>
          <a:noFill/>
        </p:spPr>
        <p:txBody>
          <a:bodyPr wrap="square" lIns="91440" tIns="45720" rIns="91440" bIns="45720" rtlCol="0" anchor="t">
            <a:spAutoFit/>
          </a:bodyPr>
          <a:lstStyle/>
          <a:p>
            <a:r>
              <a:rPr kumimoji="1" lang="ja-JP" altLang="en-US" sz="2000" b="1" dirty="0">
                <a:ea typeface="游ゴシック"/>
              </a:rPr>
              <a:t>■事業</a:t>
            </a:r>
            <a:r>
              <a:rPr lang="ja-JP" altLang="en-US" sz="2000" b="1" dirty="0">
                <a:ea typeface="游ゴシック"/>
              </a:rPr>
              <a:t>計画</a:t>
            </a:r>
            <a:endParaRPr kumimoji="1" lang="ja-JP" altLang="en-US" sz="2000" b="1" dirty="0">
              <a:ea typeface="游ゴシック"/>
            </a:endParaRPr>
          </a:p>
        </p:txBody>
      </p:sp>
      <p:sp>
        <p:nvSpPr>
          <p:cNvPr id="5" name="スライド番号プレースホルダー 4">
            <a:extLst>
              <a:ext uri="{FF2B5EF4-FFF2-40B4-BE49-F238E27FC236}">
                <a16:creationId xmlns:a16="http://schemas.microsoft.com/office/drawing/2014/main" id="{D88ACCB9-A6E3-50B1-D36C-5932FAB1A555}"/>
              </a:ext>
            </a:extLst>
          </p:cNvPr>
          <p:cNvSpPr>
            <a:spLocks noGrp="1"/>
          </p:cNvSpPr>
          <p:nvPr>
            <p:ph type="sldNum" sz="quarter" idx="12"/>
          </p:nvPr>
        </p:nvSpPr>
        <p:spPr>
          <a:xfrm>
            <a:off x="9450492" y="6293610"/>
            <a:ext cx="2743200" cy="365125"/>
          </a:xfrm>
        </p:spPr>
        <p:txBody>
          <a:bodyPr/>
          <a:lstStyle/>
          <a:p>
            <a:fld id="{1B417C47-8415-4130-8DB2-9E7F47CC5EE9}" type="slidenum">
              <a:rPr kumimoji="1" lang="ja-JP" altLang="en-US" smtClean="0"/>
              <a:t>1</a:t>
            </a:fld>
            <a:endParaRPr kumimoji="1" lang="ja-JP" altLang="en-US"/>
          </a:p>
        </p:txBody>
      </p:sp>
      <p:sp>
        <p:nvSpPr>
          <p:cNvPr id="6" name="テキスト ボックス 5">
            <a:extLst>
              <a:ext uri="{FF2B5EF4-FFF2-40B4-BE49-F238E27FC236}">
                <a16:creationId xmlns:a16="http://schemas.microsoft.com/office/drawing/2014/main" id="{A27A41CB-8A1F-25CE-F816-7CD121BE29FD}"/>
              </a:ext>
            </a:extLst>
          </p:cNvPr>
          <p:cNvSpPr txBox="1"/>
          <p:nvPr/>
        </p:nvSpPr>
        <p:spPr>
          <a:xfrm>
            <a:off x="184719" y="1453217"/>
            <a:ext cx="9171153" cy="400110"/>
          </a:xfrm>
          <a:prstGeom prst="rect">
            <a:avLst/>
          </a:prstGeom>
          <a:noFill/>
        </p:spPr>
        <p:txBody>
          <a:bodyPr wrap="square" rtlCol="0">
            <a:spAutoFit/>
          </a:bodyPr>
          <a:lstStyle/>
          <a:p>
            <a:r>
              <a:rPr kumimoji="1" lang="ja-JP" altLang="en-US" sz="2000" b="1" dirty="0">
                <a:latin typeface="Meiryo UI" panose="020B0604030504040204" pitchFamily="50" charset="-128"/>
                <a:ea typeface="Meiryo UI" panose="020B0604030504040204" pitchFamily="50" charset="-128"/>
              </a:rPr>
              <a:t>応募枠・年数：</a:t>
            </a:r>
            <a:r>
              <a:rPr lang="ja-JP" altLang="en-US" sz="2000" b="1" dirty="0">
                <a:solidFill>
                  <a:srgbClr val="FF0000"/>
                </a:solidFill>
                <a:latin typeface="Meiryo UI" panose="020B0604030504040204" pitchFamily="50" charset="-128"/>
                <a:ea typeface="Meiryo UI" panose="020B0604030504040204" pitchFamily="50" charset="-128"/>
              </a:rPr>
              <a:t>〇〇</a:t>
            </a:r>
            <a:r>
              <a:rPr kumimoji="1" lang="ja-JP" altLang="en-US" sz="2000" b="1" dirty="0">
                <a:solidFill>
                  <a:srgbClr val="FF0000"/>
                </a:solidFill>
                <a:latin typeface="Meiryo UI" panose="020B0604030504040204" pitchFamily="50" charset="-128"/>
                <a:ea typeface="Meiryo UI" panose="020B0604030504040204" pitchFamily="50" charset="-128"/>
              </a:rPr>
              <a:t>枠（自走化モデル創出支援</a:t>
            </a:r>
            <a:r>
              <a:rPr kumimoji="1" lang="en-US" altLang="ja-JP" sz="2000" b="1" dirty="0">
                <a:solidFill>
                  <a:srgbClr val="FF0000"/>
                </a:solidFill>
                <a:latin typeface="Meiryo UI" panose="020B0604030504040204" pitchFamily="50" charset="-128"/>
                <a:ea typeface="Meiryo UI" panose="020B0604030504040204" pitchFamily="50" charset="-128"/>
              </a:rPr>
              <a:t>/</a:t>
            </a:r>
            <a:r>
              <a:rPr kumimoji="1" lang="ja-JP" altLang="en-US" sz="2000" b="1" dirty="0">
                <a:solidFill>
                  <a:srgbClr val="FF0000"/>
                </a:solidFill>
                <a:latin typeface="Meiryo UI" panose="020B0604030504040204" pitchFamily="50" charset="-128"/>
                <a:ea typeface="Meiryo UI" panose="020B0604030504040204" pitchFamily="50" charset="-128"/>
              </a:rPr>
              <a:t>観光地づくり支援）〇年目</a:t>
            </a:r>
            <a:endParaRPr kumimoji="1" lang="en-US" altLang="ja-JP" sz="2000" b="1" dirty="0">
              <a:solidFill>
                <a:srgbClr val="FF0000"/>
              </a:solidFill>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ED61BF40-9024-A26E-34A7-C29BDE13BFFC}"/>
              </a:ext>
            </a:extLst>
          </p:cNvPr>
          <p:cNvGraphicFramePr>
            <a:graphicFrameLocks noGrp="1"/>
          </p:cNvGraphicFramePr>
          <p:nvPr>
            <p:extLst>
              <p:ext uri="{D42A27DB-BD31-4B8C-83A1-F6EECF244321}">
                <p14:modId xmlns:p14="http://schemas.microsoft.com/office/powerpoint/2010/main" val="1484290226"/>
              </p:ext>
            </p:extLst>
          </p:nvPr>
        </p:nvGraphicFramePr>
        <p:xfrm>
          <a:off x="178903" y="4244949"/>
          <a:ext cx="11787809" cy="2285728"/>
        </p:xfrm>
        <a:graphic>
          <a:graphicData uri="http://schemas.openxmlformats.org/drawingml/2006/table">
            <a:tbl>
              <a:tblPr/>
              <a:tblGrid>
                <a:gridCol w="1569766">
                  <a:extLst>
                    <a:ext uri="{9D8B030D-6E8A-4147-A177-3AD203B41FA5}">
                      <a16:colId xmlns:a16="http://schemas.microsoft.com/office/drawing/2014/main" val="1236267010"/>
                    </a:ext>
                  </a:extLst>
                </a:gridCol>
                <a:gridCol w="10218043">
                  <a:extLst>
                    <a:ext uri="{9D8B030D-6E8A-4147-A177-3AD203B41FA5}">
                      <a16:colId xmlns:a16="http://schemas.microsoft.com/office/drawing/2014/main" val="1296111013"/>
                    </a:ext>
                  </a:extLst>
                </a:gridCol>
              </a:tblGrid>
              <a:tr h="2285728">
                <a:tc>
                  <a:txBody>
                    <a:bodyPr/>
                    <a:lstStyle/>
                    <a:p>
                      <a:pPr algn="l" fontAlgn="ctr"/>
                      <a:r>
                        <a:rPr lang="ja-JP" altLang="en-US" sz="1400" b="1" i="0" u="none" strike="noStrike" dirty="0">
                          <a:solidFill>
                            <a:srgbClr val="FFFFFF"/>
                          </a:solidFill>
                          <a:effectLst/>
                          <a:latin typeface="Meiryo UI" panose="020B0604030504040204" pitchFamily="50" charset="-128"/>
                          <a:ea typeface="Meiryo UI" panose="020B0604030504040204" pitchFamily="50" charset="-128"/>
                        </a:rPr>
                        <a:t>今年度取組む計画概要（観光資源を織り交ぜて記載）</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l" fontAlgn="ct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algn="l" fontAlgn="ct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（１）既存観光情報サイトや周遊アプリの改修と電子クーポンの導入によって、〇〇市・〇〇市・〇〇市以外の市町村へ誘客を促進する。</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algn="l" fontAlgn="ct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取得した顧客データは地域データとして</a:t>
                      </a:r>
                      <a:r>
                        <a:rPr kumimoji="1" lang="ja-JP"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集約・蓄積・分析し、ダッシュボード上に反映。自治体や観光事業者</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とも共有して</a:t>
                      </a:r>
                      <a:r>
                        <a:rPr kumimoji="1" lang="ja-JP"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圏域一体でのデータマーケティングの</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algn="l" fontAlgn="ct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実施、二次交通の見直し等を通して</a:t>
                      </a:r>
                      <a:r>
                        <a:rPr kumimoji="1" lang="ja-JP"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更なる周遊促進・</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観光消費額の増加</a:t>
                      </a:r>
                      <a:r>
                        <a:rPr kumimoji="1" lang="ja-JP"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を目指す。</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（２）</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HTO</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の公式</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HP</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HOKKAIDO LOVE</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！）についての情報拡充、</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UX</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UI</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改善を行うことで、都市圏内の周遊を促進</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周遊の利便性を向上する</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　　①〇市町村が保有する観光資源についての情報</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　　②各観光資源へのアクセスに関する情報（グーグルマップへの遷移）</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　　③①②に加えて、旅をお得に満喫できる付加価値情報 </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 </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電子ギフトの紹介</a:t>
                      </a:r>
                      <a:endParaRPr kumimoji="1" lang="ja-JP" altLang="ja-JP" sz="12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charset="-128"/>
                        <a:cs typeface="+mn-cs"/>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dirty="0">
                        <a:solidFill>
                          <a:srgbClr val="FF0000"/>
                        </a:solidFill>
                        <a:latin typeface="Meiryo UI" panose="020B0604030504040204" pitchFamily="50" charset="-128"/>
                        <a:ea typeface="Meiryo UI" panose="020B0604030504040204" pitchFamily="50" charset="-128"/>
                        <a:cs typeface="メイリオ"/>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dirty="0">
                          <a:solidFill>
                            <a:srgbClr val="FF0000"/>
                          </a:solidFill>
                          <a:latin typeface="Meiryo UI" panose="020B0604030504040204" pitchFamily="50" charset="-128"/>
                          <a:ea typeface="Meiryo UI" panose="020B0604030504040204" pitchFamily="50" charset="-128"/>
                          <a:cs typeface="メイリオ"/>
                        </a:rPr>
                        <a:t>（３）都市圏内での周遊促進に向けて、〇〇市・〇〇市・〇〇市以外の市町村に所在する事業者に積極的に</a:t>
                      </a:r>
                      <a:r>
                        <a:rPr lang="ja-JP" altLang="en-US" sz="1200" dirty="0">
                          <a:solidFill>
                            <a:srgbClr val="FF0000"/>
                          </a:solidFill>
                          <a:latin typeface="Meiryo UI" panose="020B0604030504040204" pitchFamily="50" charset="-128"/>
                          <a:ea typeface="Meiryo UI" panose="020B0604030504040204" pitchFamily="50" charset="-128"/>
                          <a:cs typeface="メイリオ"/>
                        </a:rPr>
                        <a:t>参画を呼びかけを行う。</a:t>
                      </a:r>
                      <a:endParaRPr lang="en-US" altLang="ja-JP" sz="1200" dirty="0">
                        <a:solidFill>
                          <a:srgbClr val="FF0000"/>
                        </a:solidFill>
                        <a:latin typeface="Meiryo UI" panose="020B0604030504040204" pitchFamily="50" charset="-128"/>
                        <a:ea typeface="Meiryo UI" panose="020B0604030504040204" pitchFamily="50" charset="-128"/>
                        <a:cs typeface="メイリオ"/>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31260540"/>
                  </a:ext>
                </a:extLst>
              </a:tr>
            </a:tbl>
          </a:graphicData>
        </a:graphic>
      </p:graphicFrame>
      <p:sp>
        <p:nvSpPr>
          <p:cNvPr id="13" name="テキスト ボックス 12">
            <a:extLst>
              <a:ext uri="{FF2B5EF4-FFF2-40B4-BE49-F238E27FC236}">
                <a16:creationId xmlns:a16="http://schemas.microsoft.com/office/drawing/2014/main" id="{0A81F378-0935-0D62-51E0-3033ACAB8CD2}"/>
              </a:ext>
            </a:extLst>
          </p:cNvPr>
          <p:cNvSpPr txBox="1"/>
          <p:nvPr/>
        </p:nvSpPr>
        <p:spPr>
          <a:xfrm>
            <a:off x="1802661" y="1851366"/>
            <a:ext cx="7802136" cy="369332"/>
          </a:xfrm>
          <a:prstGeom prst="rect">
            <a:avLst/>
          </a:prstGeom>
          <a:noFill/>
        </p:spPr>
        <p:txBody>
          <a:bodyPr wrap="none" rtlCol="0">
            <a:spAutoFit/>
          </a:bodyPr>
          <a:lstStyle/>
          <a:p>
            <a:r>
              <a:rPr kumimoji="1" lang="ja-JP" altLang="en-US" dirty="0">
                <a:solidFill>
                  <a:srgbClr val="FF0000"/>
                </a:solidFill>
              </a:rPr>
              <a:t>　</a:t>
            </a:r>
            <a:r>
              <a:rPr kumimoji="1" lang="en-US" altLang="ja-JP" b="1" dirty="0">
                <a:solidFill>
                  <a:srgbClr val="FF0000"/>
                </a:solidFill>
              </a:rPr>
              <a:t>※</a:t>
            </a:r>
            <a:r>
              <a:rPr kumimoji="1" lang="ja-JP" altLang="en-US" b="1" dirty="0">
                <a:solidFill>
                  <a:srgbClr val="FF0000"/>
                </a:solidFill>
              </a:rPr>
              <a:t>「自走化」または「観光地づくり」のいずれかをご記入ください。</a:t>
            </a:r>
          </a:p>
        </p:txBody>
      </p:sp>
    </p:spTree>
    <p:extLst>
      <p:ext uri="{BB962C8B-B14F-4D97-AF65-F5344CB8AC3E}">
        <p14:creationId xmlns:p14="http://schemas.microsoft.com/office/powerpoint/2010/main" val="721039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4">
            <a:extLst>
              <a:ext uri="{FF2B5EF4-FFF2-40B4-BE49-F238E27FC236}">
                <a16:creationId xmlns:a16="http://schemas.microsoft.com/office/drawing/2014/main" id="{82390B69-407A-C41A-9415-F52FD31020B0}"/>
              </a:ext>
            </a:extLst>
          </p:cNvPr>
          <p:cNvSpPr>
            <a:spLocks noGrp="1"/>
          </p:cNvSpPr>
          <p:nvPr>
            <p:ph type="title"/>
          </p:nvPr>
        </p:nvSpPr>
        <p:spPr>
          <a:xfrm>
            <a:off x="93347" y="191057"/>
            <a:ext cx="4414284" cy="407839"/>
          </a:xfrm>
        </p:spPr>
        <p:txBody>
          <a:bodyPr>
            <a:noAutofit/>
          </a:bodyPr>
          <a:lstStyle/>
          <a:p>
            <a:r>
              <a:rPr lang="en-US" altLang="ja-JP" sz="2400" dirty="0"/>
              <a:t>【</a:t>
            </a:r>
            <a:r>
              <a:rPr lang="ja-JP" altLang="en-US" sz="2400" dirty="0"/>
              <a:t>令和</a:t>
            </a:r>
            <a:r>
              <a:rPr lang="en-US" altLang="ja-JP" sz="2400" dirty="0"/>
              <a:t>8</a:t>
            </a:r>
            <a:r>
              <a:rPr lang="ja-JP" altLang="en-US" sz="2400" dirty="0"/>
              <a:t>年度事業計画</a:t>
            </a:r>
            <a:r>
              <a:rPr lang="en-US" altLang="ja-JP" sz="2400" dirty="0"/>
              <a:t>】</a:t>
            </a:r>
            <a:endParaRPr lang="ja-JP" altLang="en-US" sz="2400" dirty="0"/>
          </a:p>
        </p:txBody>
      </p:sp>
      <p:sp>
        <p:nvSpPr>
          <p:cNvPr id="11" name="コンテンツ プレースホルダー 3">
            <a:extLst>
              <a:ext uri="{FF2B5EF4-FFF2-40B4-BE49-F238E27FC236}">
                <a16:creationId xmlns:a16="http://schemas.microsoft.com/office/drawing/2014/main" id="{EED9D514-D65E-2775-85D7-EA1FD734AADA}"/>
              </a:ext>
            </a:extLst>
          </p:cNvPr>
          <p:cNvSpPr txBox="1">
            <a:spLocks/>
          </p:cNvSpPr>
          <p:nvPr/>
        </p:nvSpPr>
        <p:spPr>
          <a:xfrm>
            <a:off x="140449" y="742986"/>
            <a:ext cx="5664189" cy="391531"/>
          </a:xfrm>
          <a:prstGeom prst="rect">
            <a:avLst/>
          </a:prstGeom>
          <a:solidFill>
            <a:schemeClr val="tx2">
              <a:lumMod val="90000"/>
              <a:lumOff val="10000"/>
            </a:schemeClr>
          </a:solidFill>
          <a:ln w="25400" cap="flat" cmpd="sng" algn="ctr">
            <a:noFill/>
            <a:prstDash val="solid"/>
          </a:ln>
          <a:effectLst/>
        </p:spPr>
        <p:txBody>
          <a:bodyPr vert="horz" lIns="91440" tIns="45720" rIns="91440" bIns="45720" rtlCol="0" anchor="ctr">
            <a:normAutofit/>
          </a:bodyPr>
          <a:lstStyle>
            <a:lvl1pPr marL="0" indent="0" algn="l" defTabSz="914400" rtl="0" eaLnBrk="1" latinLnBrk="0" hangingPunct="1">
              <a:lnSpc>
                <a:spcPct val="90000"/>
              </a:lnSpc>
              <a:spcBef>
                <a:spcPts val="1000"/>
              </a:spcBef>
              <a:buFont typeface="Arial" panose="020B0604020202020204" pitchFamily="34" charset="0"/>
              <a:buNone/>
              <a:defRPr kumimoji="1" sz="2800" b="0" kern="1200">
                <a:solidFill>
                  <a:schemeClr val="tx1"/>
                </a:solidFill>
                <a:latin typeface="メイリオ" panose="020B0604030504040204" pitchFamily="50" charset="-128"/>
                <a:ea typeface="メイリオ" panose="020B0604030504040204" pitchFamily="50" charset="-128"/>
                <a:cs typeface="+mn-cs"/>
              </a:defRPr>
            </a:lvl1pPr>
            <a:lvl2pPr marL="685800" indent="-238125"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gn="ctr" defTabSz="457200">
              <a:lnSpc>
                <a:spcPct val="100000"/>
              </a:lnSpc>
              <a:spcBef>
                <a:spcPts val="0"/>
              </a:spcBef>
              <a:buFontTx/>
              <a:buNone/>
              <a:defRPr/>
            </a:pPr>
            <a:r>
              <a:rPr kumimoji="0" lang="ja-JP" altLang="en-US" sz="1400" b="1" kern="0">
                <a:solidFill>
                  <a:prstClr val="white"/>
                </a:solidFill>
                <a:latin typeface="Meiryo UI" panose="020B0604030504040204" pitchFamily="50" charset="-128"/>
                <a:ea typeface="Meiryo UI" panose="020B0604030504040204" pitchFamily="50" charset="-128"/>
              </a:rPr>
              <a:t>推進体制</a:t>
            </a:r>
          </a:p>
        </p:txBody>
      </p:sp>
      <p:sp>
        <p:nvSpPr>
          <p:cNvPr id="12" name="テキスト ボックス 11">
            <a:extLst>
              <a:ext uri="{FF2B5EF4-FFF2-40B4-BE49-F238E27FC236}">
                <a16:creationId xmlns:a16="http://schemas.microsoft.com/office/drawing/2014/main" id="{238E3033-9386-94C3-A26E-2314BEA54E28}"/>
              </a:ext>
            </a:extLst>
          </p:cNvPr>
          <p:cNvSpPr txBox="1"/>
          <p:nvPr/>
        </p:nvSpPr>
        <p:spPr>
          <a:xfrm>
            <a:off x="140449" y="1232746"/>
            <a:ext cx="5664188" cy="934258"/>
          </a:xfrm>
          <a:prstGeom prst="rect">
            <a:avLst/>
          </a:prstGeom>
          <a:solidFill>
            <a:srgbClr val="FFFFFF"/>
          </a:solidFill>
          <a:ln>
            <a:solidFill>
              <a:srgbClr val="FFFFFF">
                <a:lumMod val="50000"/>
              </a:srgbClr>
            </a:solidFill>
          </a:ln>
        </p:spPr>
        <p:txBody>
          <a:bodyPr wrap="square" lIns="36000" tIns="36000" rIns="36000" bIns="36000" rtlCol="0" anchor="ctr">
            <a:noAutofit/>
          </a:bodyPr>
          <a:lstStyle/>
          <a:p>
            <a:r>
              <a:rPr kumimoji="1" lang="ja-JP" altLang="en-US" sz="1200" b="1">
                <a:solidFill>
                  <a:srgbClr val="FF0000"/>
                </a:solidFill>
                <a:latin typeface="Meiryo UI"/>
                <a:ea typeface="Meiryo UI"/>
                <a:cs typeface="メイリオ"/>
              </a:rPr>
              <a:t>■</a:t>
            </a:r>
            <a:r>
              <a:rPr lang="ja-JP" altLang="en-US" sz="1200">
                <a:solidFill>
                  <a:srgbClr val="FF0000"/>
                </a:solidFill>
                <a:latin typeface="Meiryo UI"/>
                <a:ea typeface="Meiryo UI"/>
                <a:cs typeface="メイリオ"/>
              </a:rPr>
              <a:t>実施主体：</a:t>
            </a:r>
            <a:r>
              <a:rPr kumimoji="1" lang="ja-JP" altLang="en-US" sz="1200">
                <a:solidFill>
                  <a:srgbClr val="FF0000"/>
                </a:solidFill>
                <a:latin typeface="Meiryo UI"/>
                <a:ea typeface="Meiryo UI"/>
                <a:cs typeface="メイリオ"/>
              </a:rPr>
              <a:t>北海道観光機構</a:t>
            </a:r>
            <a:endParaRPr lang="en-US" altLang="ja-JP" sz="1200">
              <a:solidFill>
                <a:srgbClr val="FF0000"/>
              </a:solidFill>
              <a:latin typeface="Meiryo UI"/>
              <a:ea typeface="Meiryo UI"/>
              <a:cs typeface="メイリオ"/>
            </a:endParaRPr>
          </a:p>
          <a:p>
            <a:r>
              <a:rPr lang="ja-JP" altLang="en-US" sz="1200">
                <a:solidFill>
                  <a:srgbClr val="FF0000"/>
                </a:solidFill>
                <a:latin typeface="Meiryo UI"/>
                <a:ea typeface="Meiryo UI"/>
                <a:cs typeface="メイリオ"/>
              </a:rPr>
              <a:t>　構成員：</a:t>
            </a:r>
            <a:r>
              <a:rPr kumimoji="1" lang="ja-JP" altLang="en-US" sz="1200">
                <a:solidFill>
                  <a:srgbClr val="FF0000"/>
                </a:solidFill>
                <a:latin typeface="Meiryo UI"/>
                <a:ea typeface="Meiryo UI"/>
                <a:cs typeface="メイリオ"/>
              </a:rPr>
              <a:t>〇〇連携中枢都市圏（事務局：〇〇市まちづくり政策局）</a:t>
            </a:r>
            <a:endParaRPr lang="en-US" altLang="ja-JP" sz="1200">
              <a:solidFill>
                <a:srgbClr val="FF0000"/>
              </a:solidFill>
              <a:latin typeface="Meiryo UI"/>
              <a:ea typeface="Meiryo UI"/>
              <a:cs typeface="メイリオ"/>
            </a:endParaRPr>
          </a:p>
          <a:p>
            <a:r>
              <a:rPr kumimoji="1" lang="ja-JP" altLang="en-US" sz="1200">
                <a:solidFill>
                  <a:srgbClr val="FF0000"/>
                </a:solidFill>
                <a:latin typeface="Meiryo UI"/>
                <a:ea typeface="Meiryo UI"/>
                <a:cs typeface="メイリオ"/>
              </a:rPr>
              <a:t>　〇〇市、〇〇町、〇〇村、〇〇市、〇〇市、〇〇町、〇〇町</a:t>
            </a:r>
            <a:r>
              <a:rPr lang="ja-JP" altLang="en-US" sz="1200">
                <a:solidFill>
                  <a:srgbClr val="FF0000"/>
                </a:solidFill>
                <a:latin typeface="Meiryo UI"/>
                <a:ea typeface="Meiryo UI"/>
                <a:cs typeface="メイリオ"/>
              </a:rPr>
              <a:t>、〇〇市、〇〇市、〇〇市、〇〇市、〇〇市</a:t>
            </a:r>
            <a:endParaRPr lang="en-US" altLang="ja-JP" sz="1200">
              <a:solidFill>
                <a:srgbClr val="FF0000"/>
              </a:solidFill>
              <a:latin typeface="Meiryo UI"/>
              <a:ea typeface="Meiryo UI"/>
              <a:cs typeface="メイリオ"/>
            </a:endParaRPr>
          </a:p>
        </p:txBody>
      </p:sp>
      <p:sp>
        <p:nvSpPr>
          <p:cNvPr id="13" name="二等辺三角形 12">
            <a:extLst>
              <a:ext uri="{FF2B5EF4-FFF2-40B4-BE49-F238E27FC236}">
                <a16:creationId xmlns:a16="http://schemas.microsoft.com/office/drawing/2014/main" id="{4777D0B3-C6E6-1838-D550-E24D2E0CCD2E}"/>
              </a:ext>
            </a:extLst>
          </p:cNvPr>
          <p:cNvSpPr/>
          <p:nvPr/>
        </p:nvSpPr>
        <p:spPr>
          <a:xfrm flipH="1" flipV="1">
            <a:off x="2398443" y="2241797"/>
            <a:ext cx="958734" cy="291205"/>
          </a:xfrm>
          <a:prstGeom prst="triangle">
            <a:avLst/>
          </a:prstGeom>
          <a:solidFill>
            <a:schemeClr val="accent2">
              <a:lumMod val="20000"/>
              <a:lumOff val="80000"/>
            </a:schemeClr>
          </a:solidFill>
          <a:ln w="9525">
            <a:solidFill>
              <a:schemeClr val="bg1">
                <a:lumMod val="65000"/>
              </a:schemeClr>
            </a:solidFill>
          </a:ln>
        </p:spPr>
        <p:txBody>
          <a:bodyPr vertOverflow="overflow" horzOverflow="overflow" wrap="square" tIns="36000" bIns="36000" rtlCol="0" anchor="ctr">
            <a:noAutofit/>
          </a:bodyPr>
          <a:lstStyle/>
          <a:p>
            <a:pPr algn="l"/>
            <a:endParaRPr kumimoji="1" lang="ja-JP" altLang="en-US" sz="1200">
              <a:latin typeface="Meiryo UI" panose="020B0604030504040204" pitchFamily="50" charset="-128"/>
              <a:ea typeface="Meiryo UI" panose="020B0604030504040204" pitchFamily="50" charset="-128"/>
              <a:cs typeface="メイリオ"/>
            </a:endParaRPr>
          </a:p>
        </p:txBody>
      </p:sp>
      <p:graphicFrame>
        <p:nvGraphicFramePr>
          <p:cNvPr id="14" name="表 3">
            <a:extLst>
              <a:ext uri="{FF2B5EF4-FFF2-40B4-BE49-F238E27FC236}">
                <a16:creationId xmlns:a16="http://schemas.microsoft.com/office/drawing/2014/main" id="{D69EE719-E040-F00D-D081-F327E48BD44B}"/>
              </a:ext>
            </a:extLst>
          </p:cNvPr>
          <p:cNvGraphicFramePr>
            <a:graphicFrameLocks noGrp="1"/>
          </p:cNvGraphicFramePr>
          <p:nvPr>
            <p:extLst>
              <p:ext uri="{D42A27DB-BD31-4B8C-83A1-F6EECF244321}">
                <p14:modId xmlns:p14="http://schemas.microsoft.com/office/powerpoint/2010/main" val="606795903"/>
              </p:ext>
            </p:extLst>
          </p:nvPr>
        </p:nvGraphicFramePr>
        <p:xfrm>
          <a:off x="216775" y="2607797"/>
          <a:ext cx="5533678" cy="3935241"/>
        </p:xfrm>
        <a:graphic>
          <a:graphicData uri="http://schemas.openxmlformats.org/drawingml/2006/table">
            <a:tbl>
              <a:tblPr firstRow="1" bandRow="1"/>
              <a:tblGrid>
                <a:gridCol w="1816382">
                  <a:extLst>
                    <a:ext uri="{9D8B030D-6E8A-4147-A177-3AD203B41FA5}">
                      <a16:colId xmlns:a16="http://schemas.microsoft.com/office/drawing/2014/main" val="368102844"/>
                    </a:ext>
                  </a:extLst>
                </a:gridCol>
                <a:gridCol w="3717296">
                  <a:extLst>
                    <a:ext uri="{9D8B030D-6E8A-4147-A177-3AD203B41FA5}">
                      <a16:colId xmlns:a16="http://schemas.microsoft.com/office/drawing/2014/main" val="4272043127"/>
                    </a:ext>
                  </a:extLst>
                </a:gridCol>
              </a:tblGrid>
              <a:tr h="322561">
                <a:tc>
                  <a:txBody>
                    <a:bodyPr/>
                    <a:lstStyle>
                      <a:lvl1pPr marL="0" algn="l" defTabSz="914400" rtl="0" eaLnBrk="1" latinLnBrk="0" hangingPunct="1">
                        <a:defRPr kumimoji="1" sz="1800" b="1" kern="1200">
                          <a:solidFill>
                            <a:schemeClr val="lt1"/>
                          </a:solidFill>
                          <a:latin typeface="游ゴシック" panose="020F0502020204030204"/>
                          <a:ea typeface="ＭＳ Ｐゴシック"/>
                        </a:defRPr>
                      </a:lvl1pPr>
                      <a:lvl2pPr marL="457200" algn="l" defTabSz="914400" rtl="0" eaLnBrk="1" latinLnBrk="0" hangingPunct="1">
                        <a:defRPr kumimoji="1" sz="1800" b="1" kern="1200">
                          <a:solidFill>
                            <a:schemeClr val="lt1"/>
                          </a:solidFill>
                          <a:latin typeface="游ゴシック" panose="020F0502020204030204"/>
                          <a:ea typeface="ＭＳ Ｐゴシック"/>
                        </a:defRPr>
                      </a:lvl2pPr>
                      <a:lvl3pPr marL="914400" algn="l" defTabSz="914400" rtl="0" eaLnBrk="1" latinLnBrk="0" hangingPunct="1">
                        <a:defRPr kumimoji="1" sz="1800" b="1" kern="1200">
                          <a:solidFill>
                            <a:schemeClr val="lt1"/>
                          </a:solidFill>
                          <a:latin typeface="游ゴシック" panose="020F0502020204030204"/>
                          <a:ea typeface="ＭＳ Ｐゴシック"/>
                        </a:defRPr>
                      </a:lvl3pPr>
                      <a:lvl4pPr marL="1371600" algn="l" defTabSz="914400" rtl="0" eaLnBrk="1" latinLnBrk="0" hangingPunct="1">
                        <a:defRPr kumimoji="1" sz="1800" b="1" kern="1200">
                          <a:solidFill>
                            <a:schemeClr val="lt1"/>
                          </a:solidFill>
                          <a:latin typeface="游ゴシック" panose="020F0502020204030204"/>
                          <a:ea typeface="ＭＳ Ｐゴシック"/>
                        </a:defRPr>
                      </a:lvl4pPr>
                      <a:lvl5pPr marL="1828800" algn="l" defTabSz="914400" rtl="0" eaLnBrk="1" latinLnBrk="0" hangingPunct="1">
                        <a:defRPr kumimoji="1" sz="1800" b="1" kern="1200">
                          <a:solidFill>
                            <a:schemeClr val="lt1"/>
                          </a:solidFill>
                          <a:latin typeface="游ゴシック" panose="020F0502020204030204"/>
                          <a:ea typeface="ＭＳ Ｐゴシック"/>
                        </a:defRPr>
                      </a:lvl5pPr>
                      <a:lvl6pPr marL="2286000" algn="l" defTabSz="914400" rtl="0" eaLnBrk="1" latinLnBrk="0" hangingPunct="1">
                        <a:defRPr kumimoji="1" sz="1800" b="1" kern="1200">
                          <a:solidFill>
                            <a:schemeClr val="lt1"/>
                          </a:solidFill>
                          <a:latin typeface="游ゴシック" panose="020F0502020204030204"/>
                          <a:ea typeface="ＭＳ Ｐゴシック"/>
                        </a:defRPr>
                      </a:lvl6pPr>
                      <a:lvl7pPr marL="2743200" algn="l" defTabSz="914400" rtl="0" eaLnBrk="1" latinLnBrk="0" hangingPunct="1">
                        <a:defRPr kumimoji="1" sz="1800" b="1" kern="1200">
                          <a:solidFill>
                            <a:schemeClr val="lt1"/>
                          </a:solidFill>
                          <a:latin typeface="游ゴシック" panose="020F0502020204030204"/>
                          <a:ea typeface="ＭＳ Ｐゴシック"/>
                        </a:defRPr>
                      </a:lvl7pPr>
                      <a:lvl8pPr marL="3200400" algn="l" defTabSz="914400" rtl="0" eaLnBrk="1" latinLnBrk="0" hangingPunct="1">
                        <a:defRPr kumimoji="1" sz="1800" b="1" kern="1200">
                          <a:solidFill>
                            <a:schemeClr val="lt1"/>
                          </a:solidFill>
                          <a:latin typeface="游ゴシック" panose="020F0502020204030204"/>
                          <a:ea typeface="ＭＳ Ｐゴシック"/>
                        </a:defRPr>
                      </a:lvl8pPr>
                      <a:lvl9pPr marL="3657600" algn="l" defTabSz="914400" rtl="0" eaLnBrk="1" latinLnBrk="0" hangingPunct="1">
                        <a:defRPr kumimoji="1" sz="1800" b="1" kern="1200">
                          <a:solidFill>
                            <a:schemeClr val="lt1"/>
                          </a:solidFill>
                          <a:latin typeface="游ゴシック" panose="020F0502020204030204"/>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latin typeface="Meiryo UI" panose="020B0604030504040204" pitchFamily="50" charset="-128"/>
                          <a:ea typeface="Meiryo UI" panose="020B0604030504040204" pitchFamily="50" charset="-128"/>
                        </a:rPr>
                        <a:t>参加者</a:t>
                      </a:r>
                      <a:endParaRPr kumimoji="1" lang="en-US" altLang="ja-JP" sz="1400" b="1" dirty="0">
                        <a:solidFill>
                          <a:schemeClr val="bg1"/>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游ゴシック" panose="020F0502020204030204"/>
                          <a:ea typeface="ＭＳ Ｐゴシック"/>
                        </a:defRPr>
                      </a:lvl1pPr>
                      <a:lvl2pPr marL="457200" algn="l" defTabSz="914400" rtl="0" eaLnBrk="1" latinLnBrk="0" hangingPunct="1">
                        <a:defRPr kumimoji="1" sz="1800" b="1" kern="1200">
                          <a:solidFill>
                            <a:schemeClr val="lt1"/>
                          </a:solidFill>
                          <a:latin typeface="游ゴシック" panose="020F0502020204030204"/>
                          <a:ea typeface="ＭＳ Ｐゴシック"/>
                        </a:defRPr>
                      </a:lvl2pPr>
                      <a:lvl3pPr marL="914400" algn="l" defTabSz="914400" rtl="0" eaLnBrk="1" latinLnBrk="0" hangingPunct="1">
                        <a:defRPr kumimoji="1" sz="1800" b="1" kern="1200">
                          <a:solidFill>
                            <a:schemeClr val="lt1"/>
                          </a:solidFill>
                          <a:latin typeface="游ゴシック" panose="020F0502020204030204"/>
                          <a:ea typeface="ＭＳ Ｐゴシック"/>
                        </a:defRPr>
                      </a:lvl3pPr>
                      <a:lvl4pPr marL="1371600" algn="l" defTabSz="914400" rtl="0" eaLnBrk="1" latinLnBrk="0" hangingPunct="1">
                        <a:defRPr kumimoji="1" sz="1800" b="1" kern="1200">
                          <a:solidFill>
                            <a:schemeClr val="lt1"/>
                          </a:solidFill>
                          <a:latin typeface="游ゴシック" panose="020F0502020204030204"/>
                          <a:ea typeface="ＭＳ Ｐゴシック"/>
                        </a:defRPr>
                      </a:lvl4pPr>
                      <a:lvl5pPr marL="1828800" algn="l" defTabSz="914400" rtl="0" eaLnBrk="1" latinLnBrk="0" hangingPunct="1">
                        <a:defRPr kumimoji="1" sz="1800" b="1" kern="1200">
                          <a:solidFill>
                            <a:schemeClr val="lt1"/>
                          </a:solidFill>
                          <a:latin typeface="游ゴシック" panose="020F0502020204030204"/>
                          <a:ea typeface="ＭＳ Ｐゴシック"/>
                        </a:defRPr>
                      </a:lvl5pPr>
                      <a:lvl6pPr marL="2286000" algn="l" defTabSz="914400" rtl="0" eaLnBrk="1" latinLnBrk="0" hangingPunct="1">
                        <a:defRPr kumimoji="1" sz="1800" b="1" kern="1200">
                          <a:solidFill>
                            <a:schemeClr val="lt1"/>
                          </a:solidFill>
                          <a:latin typeface="游ゴシック" panose="020F0502020204030204"/>
                          <a:ea typeface="ＭＳ Ｐゴシック"/>
                        </a:defRPr>
                      </a:lvl6pPr>
                      <a:lvl7pPr marL="2743200" algn="l" defTabSz="914400" rtl="0" eaLnBrk="1" latinLnBrk="0" hangingPunct="1">
                        <a:defRPr kumimoji="1" sz="1800" b="1" kern="1200">
                          <a:solidFill>
                            <a:schemeClr val="lt1"/>
                          </a:solidFill>
                          <a:latin typeface="游ゴシック" panose="020F0502020204030204"/>
                          <a:ea typeface="ＭＳ Ｐゴシック"/>
                        </a:defRPr>
                      </a:lvl7pPr>
                      <a:lvl8pPr marL="3200400" algn="l" defTabSz="914400" rtl="0" eaLnBrk="1" latinLnBrk="0" hangingPunct="1">
                        <a:defRPr kumimoji="1" sz="1800" b="1" kern="1200">
                          <a:solidFill>
                            <a:schemeClr val="lt1"/>
                          </a:solidFill>
                          <a:latin typeface="游ゴシック" panose="020F0502020204030204"/>
                          <a:ea typeface="ＭＳ Ｐゴシック"/>
                        </a:defRPr>
                      </a:lvl8pPr>
                      <a:lvl9pPr marL="3657600" algn="l" defTabSz="914400" rtl="0" eaLnBrk="1" latinLnBrk="0" hangingPunct="1">
                        <a:defRPr kumimoji="1" sz="1800" b="1" kern="1200">
                          <a:solidFill>
                            <a:schemeClr val="lt1"/>
                          </a:solidFill>
                          <a:latin typeface="游ゴシック" panose="020F0502020204030204"/>
                          <a:ea typeface="ＭＳ Ｐゴシック"/>
                        </a:defRPr>
                      </a:lvl9pPr>
                    </a:lstStyle>
                    <a:p>
                      <a:pPr algn="ctr"/>
                      <a:r>
                        <a:rPr kumimoji="1" lang="ja-JP" altLang="en-US" sz="1400" b="1">
                          <a:solidFill>
                            <a:schemeClr val="bg1"/>
                          </a:solidFill>
                          <a:latin typeface="Meiryo UI" panose="020B0604030504040204" pitchFamily="50" charset="-128"/>
                          <a:ea typeface="Meiryo UI" panose="020B0604030504040204" pitchFamily="50" charset="-128"/>
                        </a:rPr>
                        <a:t>役割</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4120443236"/>
                  </a:ext>
                </a:extLst>
              </a:tr>
              <a:tr h="451585">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rgbClr val="FF0000"/>
                          </a:solidFill>
                          <a:latin typeface="Meiryo UI" panose="020B0604030504040204" pitchFamily="50" charset="-128"/>
                          <a:ea typeface="Meiryo UI" panose="020B0604030504040204" pitchFamily="50" charset="-128"/>
                        </a:rPr>
                        <a:t>北海道観光機構</a:t>
                      </a:r>
                      <a:endParaRPr kumimoji="1" lang="en-US" altLang="ja-JP" sz="1100" b="0">
                        <a:solidFill>
                          <a:srgbClr val="FF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rgbClr val="FF0000"/>
                          </a:solidFill>
                          <a:latin typeface="Meiryo UI" panose="020B0604030504040204" pitchFamily="50" charset="-128"/>
                          <a:ea typeface="Meiryo UI" panose="020B0604030504040204" pitchFamily="50" charset="-128"/>
                        </a:rPr>
                        <a:t>（実施主体）</a:t>
                      </a:r>
                      <a:endParaRPr kumimoji="1" lang="en-US" altLang="ja-JP" sz="1100" b="0">
                        <a:solidFill>
                          <a:srgbClr val="FF0000"/>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100" b="0">
                          <a:solidFill>
                            <a:srgbClr val="FF0000"/>
                          </a:solidFill>
                          <a:latin typeface="Meiryo UI" panose="020B0604030504040204" pitchFamily="50" charset="-128"/>
                          <a:ea typeface="Meiryo UI" panose="020B0604030504040204" pitchFamily="50" charset="-128"/>
                        </a:rPr>
                        <a:t>事業の全体的事務局、伴走支援チームとの窓口</a:t>
                      </a:r>
                      <a:endParaRPr kumimoji="1" lang="en-US" altLang="ja-JP" sz="1100" b="0">
                        <a:solidFill>
                          <a:srgbClr val="FF0000"/>
                        </a:solidFill>
                        <a:latin typeface="Meiryo UI" panose="020B0604030504040204" pitchFamily="50" charset="-128"/>
                        <a:ea typeface="Meiryo UI" panose="020B0604030504040204" pitchFamily="50" charset="-128"/>
                      </a:endParaRPr>
                    </a:p>
                    <a:p>
                      <a:r>
                        <a:rPr kumimoji="1" lang="ja-JP" altLang="en-US" sz="1100" b="0">
                          <a:solidFill>
                            <a:srgbClr val="FF0000"/>
                          </a:solidFill>
                          <a:latin typeface="Meiryo UI" panose="020B0604030504040204" pitchFamily="50" charset="-128"/>
                          <a:ea typeface="Meiryo UI" panose="020B0604030504040204" pitchFamily="50" charset="-128"/>
                        </a:rPr>
                        <a:t>地域計画を策定し、地域のマネジメントを実施</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1784705310"/>
                  </a:ext>
                </a:extLst>
              </a:tr>
              <a:tr h="451585">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rgbClr val="FF0000"/>
                          </a:solidFill>
                          <a:latin typeface="Meiryo UI" panose="020B0604030504040204" pitchFamily="50" charset="-128"/>
                          <a:ea typeface="Meiryo UI" panose="020B0604030504040204" pitchFamily="50" charset="-128"/>
                        </a:rPr>
                        <a:t>観光協会</a:t>
                      </a:r>
                      <a:endParaRPr kumimoji="1" lang="en-US" altLang="ja-JP" sz="1100" b="0">
                        <a:solidFill>
                          <a:srgbClr val="FF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rgbClr val="FF0000"/>
                          </a:solidFill>
                          <a:latin typeface="Meiryo UI"/>
                          <a:ea typeface="Meiryo UI"/>
                        </a:rPr>
                        <a:t>（地域</a:t>
                      </a:r>
                      <a:r>
                        <a:rPr kumimoji="1" lang="en-US" altLang="ja-JP" sz="1100" b="0">
                          <a:solidFill>
                            <a:srgbClr val="FF0000"/>
                          </a:solidFill>
                          <a:latin typeface="Meiryo UI"/>
                          <a:ea typeface="Meiryo UI"/>
                        </a:rPr>
                        <a:t>DMO</a:t>
                      </a:r>
                      <a:r>
                        <a:rPr kumimoji="1" lang="ja-JP" altLang="en-US" sz="1100" b="0">
                          <a:solidFill>
                            <a:srgbClr val="FF0000"/>
                          </a:solidFill>
                          <a:latin typeface="Meiryo UI"/>
                          <a:ea typeface="Meiryo UI"/>
                        </a:rPr>
                        <a:t>等）</a:t>
                      </a:r>
                      <a:endParaRPr kumimoji="1" lang="en-US" altLang="ja-JP" sz="1100" b="0">
                        <a:solidFill>
                          <a:srgbClr val="FF0000"/>
                        </a:solidFill>
                        <a:latin typeface="Meiryo UI"/>
                        <a:ea typeface="Meiryo UI"/>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100" b="0">
                          <a:solidFill>
                            <a:srgbClr val="FF0000"/>
                          </a:solidFill>
                          <a:latin typeface="Meiryo UI" panose="020B0604030504040204" pitchFamily="50" charset="-128"/>
                          <a:ea typeface="Meiryo UI" panose="020B0604030504040204" pitchFamily="50" charset="-128"/>
                        </a:rPr>
                        <a:t>事務局との連携、地域の面的な再生に向けて、地域情報を調査・マーケティングを実施</a:t>
                      </a:r>
                      <a:endParaRPr kumimoji="1" lang="en-US" altLang="ja-JP" sz="1100" b="0">
                        <a:solidFill>
                          <a:srgbClr val="FF0000"/>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1276740265"/>
                  </a:ext>
                </a:extLst>
              </a:tr>
              <a:tr h="451585">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rgbClr val="FF0000"/>
                          </a:solidFill>
                          <a:latin typeface="Meiryo UI" panose="020B0604030504040204" pitchFamily="50" charset="-128"/>
                          <a:ea typeface="Meiryo UI" panose="020B0604030504040204" pitchFamily="50" charset="-128"/>
                        </a:rPr>
                        <a:t>〇〇連携中枢都市圏</a:t>
                      </a:r>
                      <a:endParaRPr kumimoji="1" lang="en-US" altLang="ja-JP" sz="1100" b="0">
                        <a:solidFill>
                          <a:srgbClr val="FF0000"/>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100" b="0">
                          <a:solidFill>
                            <a:srgbClr val="FF0000"/>
                          </a:solidFill>
                          <a:latin typeface="Meiryo UI" panose="020B0604030504040204" pitchFamily="50" charset="-128"/>
                          <a:ea typeface="Meiryo UI" panose="020B0604030504040204" pitchFamily="50" charset="-128"/>
                        </a:rPr>
                        <a:t>実施主体との連携、地域の面的な再生に向けて、地域計画の策定をリードし、地域のマネジメントを実施​</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3053686239"/>
                  </a:ext>
                </a:extLst>
              </a:tr>
              <a:tr h="451585">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rgbClr val="FF0000"/>
                          </a:solidFill>
                          <a:latin typeface="Meiryo UI"/>
                          <a:ea typeface="Meiryo UI"/>
                        </a:rPr>
                        <a:t>自治体（</a:t>
                      </a:r>
                      <a:r>
                        <a:rPr kumimoji="1" lang="en-US" altLang="ja-JP" sz="1100" b="0">
                          <a:solidFill>
                            <a:srgbClr val="FF0000"/>
                          </a:solidFill>
                          <a:latin typeface="Meiryo UI"/>
                          <a:ea typeface="Meiryo UI"/>
                        </a:rPr>
                        <a:t>12</a:t>
                      </a:r>
                      <a:r>
                        <a:rPr kumimoji="1" lang="ja-JP" altLang="en-US" sz="1100" b="0">
                          <a:solidFill>
                            <a:srgbClr val="FF0000"/>
                          </a:solidFill>
                          <a:latin typeface="Meiryo UI"/>
                          <a:ea typeface="Meiryo UI"/>
                        </a:rPr>
                        <a:t>市町村）</a:t>
                      </a:r>
                      <a:endParaRPr kumimoji="1" lang="en-US" altLang="ja-JP" sz="1100" b="0">
                        <a:solidFill>
                          <a:srgbClr val="FF0000"/>
                        </a:solidFill>
                        <a:latin typeface="Meiryo UI"/>
                        <a:ea typeface="Meiryo UI"/>
                      </a:endParaRP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a:solidFill>
                            <a:srgbClr val="FF0000"/>
                          </a:solidFill>
                          <a:latin typeface="Meiryo UI" panose="020B0604030504040204" pitchFamily="50" charset="-128"/>
                          <a:ea typeface="Meiryo UI" panose="020B0604030504040204" pitchFamily="50" charset="-128"/>
                          <a:cs typeface="+mn-cs"/>
                        </a:rPr>
                        <a:t>​ふるさと納税寄付財源の観光振興への利活用の検討、執行。自地域のマネジメント</a:t>
                      </a:r>
                      <a:endParaRPr kumimoji="1" lang="en-US" altLang="ja-JP" sz="1100" kern="1200">
                        <a:solidFill>
                          <a:srgbClr val="FF0000"/>
                        </a:solidFill>
                        <a:latin typeface="Meiryo UI" panose="020B0604030504040204" pitchFamily="50" charset="-128"/>
                        <a:ea typeface="Meiryo UI" panose="020B0604030504040204" pitchFamily="50" charset="-128"/>
                        <a:cs typeface="+mn-cs"/>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988206800"/>
                  </a:ext>
                </a:extLst>
              </a:tr>
              <a:tr h="451585">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ctr" rtl="0" eaLnBrk="1" fontAlgn="auto" latinLnBrk="0" hangingPunct="1">
                        <a:lnSpc>
                          <a:spcPct val="100000"/>
                        </a:lnSpc>
                        <a:spcBef>
                          <a:spcPts val="0"/>
                        </a:spcBef>
                        <a:spcAft>
                          <a:spcPts val="0"/>
                        </a:spcAft>
                        <a:buClrTx/>
                        <a:buSzTx/>
                        <a:buFontTx/>
                        <a:buNone/>
                      </a:pPr>
                      <a:r>
                        <a:rPr lang="ja-JP" altLang="en-US" sz="1100">
                          <a:solidFill>
                            <a:srgbClr val="FF0000"/>
                          </a:solidFill>
                          <a:latin typeface="Meiryo UI"/>
                          <a:ea typeface="Meiryo UI"/>
                        </a:rPr>
                        <a:t>加盟店</a:t>
                      </a:r>
                      <a:endParaRPr lang="en-US" altLang="ja-JP"/>
                    </a:p>
                    <a:p>
                      <a:pPr marL="0" marR="0" lvl="0" indent="0" algn="ctr" defTabSz="914400">
                        <a:lnSpc>
                          <a:spcPct val="100000"/>
                        </a:lnSpc>
                        <a:spcBef>
                          <a:spcPts val="0"/>
                        </a:spcBef>
                        <a:spcAft>
                          <a:spcPts val="0"/>
                        </a:spcAft>
                        <a:buClrTx/>
                        <a:buSzTx/>
                        <a:buFontTx/>
                        <a:buNone/>
                        <a:tabLst/>
                        <a:defRPr/>
                      </a:pPr>
                      <a:r>
                        <a:rPr kumimoji="1" lang="ja-JP" altLang="en-US" sz="1100">
                          <a:solidFill>
                            <a:srgbClr val="FF0000"/>
                          </a:solidFill>
                          <a:latin typeface="Meiryo UI"/>
                          <a:ea typeface="Meiryo UI"/>
                        </a:rPr>
                        <a:t>宿泊事業者</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a:solidFill>
                            <a:srgbClr val="FF0000"/>
                          </a:solidFill>
                          <a:latin typeface="Meiryo UI" panose="020B0604030504040204" pitchFamily="50" charset="-128"/>
                          <a:ea typeface="Meiryo UI" panose="020B0604030504040204" pitchFamily="50" charset="-128"/>
                        </a:rPr>
                        <a:t>​</a:t>
                      </a:r>
                      <a:r>
                        <a:rPr kumimoji="1" lang="ja-JP" altLang="en-US" sz="1100" kern="1200">
                          <a:solidFill>
                            <a:srgbClr val="FF0000"/>
                          </a:solidFill>
                          <a:latin typeface="Meiryo UI" panose="020B0604030504040204" pitchFamily="50" charset="-128"/>
                          <a:ea typeface="Meiryo UI" panose="020B0604030504040204" pitchFamily="50" charset="-128"/>
                          <a:cs typeface="+mn-cs"/>
                        </a:rPr>
                        <a:t>長期滞在型宿泊プランの販売</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a:solidFill>
                            <a:srgbClr val="FF0000"/>
                          </a:solidFill>
                          <a:latin typeface="Meiryo UI" panose="020B0604030504040204" pitchFamily="50" charset="-128"/>
                          <a:ea typeface="Meiryo UI" panose="020B0604030504040204" pitchFamily="50" charset="-128"/>
                        </a:rPr>
                        <a:t>リピーター確保に向けた各種サービス</a:t>
                      </a:r>
                      <a:endParaRPr kumimoji="1" lang="en-US" altLang="ja-JP" sz="1100">
                        <a:solidFill>
                          <a:srgbClr val="FF0000"/>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396777928"/>
                  </a:ext>
                </a:extLst>
              </a:tr>
              <a:tr h="451585">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ctr" rtl="0" eaLnBrk="1" fontAlgn="auto" latinLnBrk="0" hangingPunct="1">
                        <a:lnSpc>
                          <a:spcPct val="100000"/>
                        </a:lnSpc>
                        <a:spcBef>
                          <a:spcPts val="0"/>
                        </a:spcBef>
                        <a:spcAft>
                          <a:spcPts val="0"/>
                        </a:spcAft>
                        <a:buClrTx/>
                        <a:buSzTx/>
                        <a:buFontTx/>
                        <a:buNone/>
                      </a:pPr>
                      <a:r>
                        <a:rPr lang="ja-JP" altLang="en-US" sz="1100">
                          <a:solidFill>
                            <a:srgbClr val="FF0000"/>
                          </a:solidFill>
                          <a:latin typeface="Meiryo UI"/>
                          <a:ea typeface="Meiryo UI"/>
                        </a:rPr>
                        <a:t>加盟店</a:t>
                      </a:r>
                    </a:p>
                    <a:p>
                      <a:pPr marL="0" marR="0" lvl="0" indent="0" algn="ctr" defTabSz="914400">
                        <a:lnSpc>
                          <a:spcPct val="100000"/>
                        </a:lnSpc>
                        <a:spcBef>
                          <a:spcPts val="0"/>
                        </a:spcBef>
                        <a:spcAft>
                          <a:spcPts val="0"/>
                        </a:spcAft>
                        <a:buClrTx/>
                        <a:buSzTx/>
                        <a:buFontTx/>
                        <a:buNone/>
                        <a:tabLst/>
                        <a:defRPr/>
                      </a:pPr>
                      <a:r>
                        <a:rPr kumimoji="1" lang="ja-JP" altLang="en-US" sz="1100">
                          <a:solidFill>
                            <a:srgbClr val="FF0000"/>
                          </a:solidFill>
                          <a:latin typeface="Meiryo UI"/>
                          <a:ea typeface="Meiryo UI"/>
                        </a:rPr>
                        <a:t>観光施設</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a:solidFill>
                            <a:srgbClr val="FF0000"/>
                          </a:solidFill>
                          <a:latin typeface="Meiryo UI" panose="020B0604030504040204" pitchFamily="50" charset="-128"/>
                          <a:ea typeface="Meiryo UI" panose="020B0604030504040204" pitchFamily="50" charset="-128"/>
                          <a:cs typeface="+mn-cs"/>
                        </a:rPr>
                        <a:t>魅力的な体験プランの販売</a:t>
                      </a:r>
                      <a:endParaRPr kumimoji="1" lang="en-US" altLang="ja-JP" sz="1100" kern="1200">
                        <a:solidFill>
                          <a:srgbClr val="FF0000"/>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a:solidFill>
                            <a:srgbClr val="FF0000"/>
                          </a:solidFill>
                          <a:latin typeface="Meiryo UI" panose="020B0604030504040204" pitchFamily="50" charset="-128"/>
                          <a:ea typeface="Meiryo UI" panose="020B0604030504040204" pitchFamily="50" charset="-128"/>
                          <a:cs typeface="+mn-cs"/>
                        </a:rPr>
                        <a:t>老朽化施設の改修等</a:t>
                      </a:r>
                    </a:p>
                  </a:txBody>
                  <a:tcPr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1011335838"/>
                  </a:ext>
                </a:extLst>
              </a:tr>
              <a:tr h="451585">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ctr" rtl="0" eaLnBrk="1" fontAlgn="auto" latinLnBrk="0" hangingPunct="1">
                        <a:lnSpc>
                          <a:spcPct val="100000"/>
                        </a:lnSpc>
                        <a:spcBef>
                          <a:spcPts val="0"/>
                        </a:spcBef>
                        <a:spcAft>
                          <a:spcPts val="0"/>
                        </a:spcAft>
                        <a:buClrTx/>
                        <a:buSzTx/>
                        <a:buFontTx/>
                        <a:buNone/>
                      </a:pPr>
                      <a:r>
                        <a:rPr lang="ja-JP" altLang="en-US" sz="1100">
                          <a:solidFill>
                            <a:srgbClr val="FF0000"/>
                          </a:solidFill>
                          <a:latin typeface="Meiryo UI"/>
                          <a:ea typeface="Meiryo UI"/>
                        </a:rPr>
                        <a:t>加盟店</a:t>
                      </a:r>
                    </a:p>
                    <a:p>
                      <a:pPr marL="0" marR="0" lvl="0" indent="0" algn="ctr" defTabSz="914400">
                        <a:lnSpc>
                          <a:spcPct val="100000"/>
                        </a:lnSpc>
                        <a:spcBef>
                          <a:spcPts val="0"/>
                        </a:spcBef>
                        <a:spcAft>
                          <a:spcPts val="0"/>
                        </a:spcAft>
                        <a:buClrTx/>
                        <a:buSzTx/>
                        <a:buFontTx/>
                        <a:buNone/>
                        <a:tabLst/>
                        <a:defRPr/>
                      </a:pPr>
                      <a:r>
                        <a:rPr kumimoji="1" lang="ja-JP" altLang="en-US" sz="1100">
                          <a:solidFill>
                            <a:srgbClr val="FF0000"/>
                          </a:solidFill>
                          <a:latin typeface="Meiryo UI"/>
                          <a:ea typeface="Meiryo UI"/>
                        </a:rPr>
                        <a:t>交通</a:t>
                      </a:r>
                      <a:r>
                        <a:rPr lang="ja-JP" altLang="en-US" sz="1100">
                          <a:solidFill>
                            <a:srgbClr val="FF0000"/>
                          </a:solidFill>
                          <a:latin typeface="Meiryo UI"/>
                          <a:ea typeface="Meiryo UI"/>
                        </a:rPr>
                        <a:t>機関</a:t>
                      </a:r>
                      <a:endParaRPr kumimoji="1" lang="ja-JP" altLang="en-US" sz="1100">
                        <a:solidFill>
                          <a:srgbClr val="FF0000"/>
                        </a:solidFill>
                        <a:latin typeface="Meiryo UI"/>
                        <a:ea typeface="Meiryo UI"/>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a:solidFill>
                            <a:srgbClr val="FF0000"/>
                          </a:solidFill>
                          <a:latin typeface="Meiryo UI" panose="020B0604030504040204" pitchFamily="50" charset="-128"/>
                          <a:ea typeface="Meiryo UI" panose="020B0604030504040204" pitchFamily="50" charset="-128"/>
                        </a:rPr>
                        <a:t>​貸切観光タクシープラン、定期観光バスの販売</a:t>
                      </a:r>
                      <a:endParaRPr kumimoji="1" lang="en-US" altLang="ja-JP" sz="110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a:solidFill>
                            <a:srgbClr val="FF0000"/>
                          </a:solidFill>
                          <a:latin typeface="Meiryo UI" panose="020B0604030504040204" pitchFamily="50" charset="-128"/>
                          <a:ea typeface="Meiryo UI" panose="020B0604030504040204" pitchFamily="50" charset="-128"/>
                        </a:rPr>
                        <a:t>高付加価値化商品の開発</a:t>
                      </a:r>
                      <a:endParaRPr kumimoji="1" lang="en-US" altLang="ja-JP" sz="1100">
                        <a:solidFill>
                          <a:srgbClr val="FF0000"/>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755735043"/>
                  </a:ext>
                </a:extLst>
              </a:tr>
              <a:tr h="451585">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ctr" rtl="0" eaLnBrk="1" fontAlgn="auto" latinLnBrk="0" hangingPunct="1">
                        <a:lnSpc>
                          <a:spcPct val="100000"/>
                        </a:lnSpc>
                        <a:spcBef>
                          <a:spcPts val="0"/>
                        </a:spcBef>
                        <a:spcAft>
                          <a:spcPts val="0"/>
                        </a:spcAft>
                        <a:buClrTx/>
                        <a:buSzTx/>
                        <a:buFontTx/>
                        <a:buNone/>
                      </a:pPr>
                      <a:r>
                        <a:rPr lang="ja-JP" altLang="en-US" sz="1100">
                          <a:solidFill>
                            <a:srgbClr val="FF0000"/>
                          </a:solidFill>
                          <a:latin typeface="Meiryo UI"/>
                          <a:ea typeface="Meiryo UI"/>
                        </a:rPr>
                        <a:t>加盟店</a:t>
                      </a:r>
                    </a:p>
                    <a:p>
                      <a:pPr marL="0" marR="0" lvl="0" indent="0" algn="ctr" defTabSz="914400">
                        <a:lnSpc>
                          <a:spcPct val="100000"/>
                        </a:lnSpc>
                        <a:spcBef>
                          <a:spcPts val="0"/>
                        </a:spcBef>
                        <a:spcAft>
                          <a:spcPts val="0"/>
                        </a:spcAft>
                        <a:buClrTx/>
                        <a:buSzTx/>
                        <a:buFontTx/>
                        <a:buNone/>
                        <a:tabLst/>
                        <a:defRPr/>
                      </a:pPr>
                      <a:r>
                        <a:rPr kumimoji="1" lang="ja-JP" altLang="en-US" sz="1100">
                          <a:solidFill>
                            <a:srgbClr val="FF0000"/>
                          </a:solidFill>
                          <a:latin typeface="Meiryo UI"/>
                          <a:ea typeface="Meiryo UI"/>
                        </a:rPr>
                        <a:t>飲食店</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rgbClr val="FF0000"/>
                          </a:solidFill>
                          <a:latin typeface="Meiryo UI" panose="020B0604030504040204" pitchFamily="50" charset="-128"/>
                          <a:ea typeface="Meiryo UI" panose="020B0604030504040204" pitchFamily="50" charset="-128"/>
                        </a:rPr>
                        <a:t>地産地消にこだわった料理の提供</a:t>
                      </a:r>
                      <a:endParaRPr kumimoji="1" lang="en-US" altLang="ja-JP" sz="110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rgbClr val="FF0000"/>
                          </a:solidFill>
                          <a:latin typeface="Meiryo UI" panose="020B0604030504040204" pitchFamily="50" charset="-128"/>
                          <a:ea typeface="Meiryo UI" panose="020B0604030504040204" pitchFamily="50" charset="-128"/>
                        </a:rPr>
                        <a:t>リピーター確保に向けた各種サービス</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3233100863"/>
                  </a:ext>
                </a:extLst>
              </a:tr>
            </a:tbl>
          </a:graphicData>
        </a:graphic>
      </p:graphicFrame>
      <p:sp>
        <p:nvSpPr>
          <p:cNvPr id="3" name="スライド番号プレースホルダー 2">
            <a:extLst>
              <a:ext uri="{FF2B5EF4-FFF2-40B4-BE49-F238E27FC236}">
                <a16:creationId xmlns:a16="http://schemas.microsoft.com/office/drawing/2014/main" id="{371A4AAD-0DE6-3C6D-69B5-AA2D3C5256E6}"/>
              </a:ext>
            </a:extLst>
          </p:cNvPr>
          <p:cNvSpPr>
            <a:spLocks noGrp="1"/>
          </p:cNvSpPr>
          <p:nvPr>
            <p:ph type="sldNum" sz="quarter" idx="12"/>
          </p:nvPr>
        </p:nvSpPr>
        <p:spPr>
          <a:xfrm>
            <a:off x="9423396" y="6490035"/>
            <a:ext cx="2743200" cy="365125"/>
          </a:xfrm>
        </p:spPr>
        <p:txBody>
          <a:bodyPr/>
          <a:lstStyle/>
          <a:p>
            <a:fld id="{1B417C47-8415-4130-8DB2-9E7F47CC5EE9}" type="slidenum">
              <a:rPr kumimoji="1" lang="ja-JP" altLang="en-US" smtClean="0"/>
              <a:t>2</a:t>
            </a:fld>
            <a:endParaRPr kumimoji="1" lang="ja-JP" altLang="en-US"/>
          </a:p>
        </p:txBody>
      </p:sp>
      <p:sp>
        <p:nvSpPr>
          <p:cNvPr id="5" name="コンテンツ プレースホルダー 3">
            <a:extLst>
              <a:ext uri="{FF2B5EF4-FFF2-40B4-BE49-F238E27FC236}">
                <a16:creationId xmlns:a16="http://schemas.microsoft.com/office/drawing/2014/main" id="{C502291F-D53C-5AC0-9D3B-3462DFF5CCF2}"/>
              </a:ext>
            </a:extLst>
          </p:cNvPr>
          <p:cNvSpPr txBox="1">
            <a:spLocks/>
          </p:cNvSpPr>
          <p:nvPr/>
        </p:nvSpPr>
        <p:spPr>
          <a:xfrm>
            <a:off x="5964050" y="739598"/>
            <a:ext cx="2021712" cy="391531"/>
          </a:xfrm>
          <a:prstGeom prst="rect">
            <a:avLst/>
          </a:prstGeom>
          <a:solidFill>
            <a:schemeClr val="tx2">
              <a:lumMod val="90000"/>
              <a:lumOff val="10000"/>
            </a:schemeClr>
          </a:solidFill>
          <a:ln w="25400" cap="flat" cmpd="sng" algn="ctr">
            <a:noFill/>
            <a:prstDash val="solid"/>
          </a:ln>
          <a:effectLst/>
        </p:spPr>
        <p:txBody>
          <a:bodyPr vert="horz" lIns="91440" tIns="45720" rIns="91440" bIns="45720" rtlCol="0" anchor="ctr">
            <a:noAutofit/>
          </a:bodyPr>
          <a:lstStyle>
            <a:lvl1pPr marL="0" indent="0" algn="l" defTabSz="914400" rtl="0" eaLnBrk="1" latinLnBrk="0" hangingPunct="1">
              <a:lnSpc>
                <a:spcPct val="90000"/>
              </a:lnSpc>
              <a:spcBef>
                <a:spcPts val="1000"/>
              </a:spcBef>
              <a:buFont typeface="Arial" panose="020B0604020202020204" pitchFamily="34" charset="0"/>
              <a:buNone/>
              <a:defRPr kumimoji="1" sz="2800" b="0" kern="1200">
                <a:solidFill>
                  <a:schemeClr val="tx1"/>
                </a:solidFill>
                <a:latin typeface="メイリオ" panose="020B0604030504040204" pitchFamily="50" charset="-128"/>
                <a:ea typeface="メイリオ" panose="020B0604030504040204" pitchFamily="50" charset="-128"/>
                <a:cs typeface="+mn-cs"/>
              </a:defRPr>
            </a:lvl1pPr>
            <a:lvl2pPr marL="685800" indent="-238125"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gn="ctr" defTabSz="457200">
              <a:lnSpc>
                <a:spcPct val="100000"/>
              </a:lnSpc>
              <a:spcBef>
                <a:spcPts val="0"/>
              </a:spcBef>
              <a:buFontTx/>
              <a:buNone/>
              <a:defRPr/>
            </a:pPr>
            <a:r>
              <a:rPr kumimoji="0" lang="ja-JP" altLang="en-US" sz="1400" b="1" kern="0" dirty="0">
                <a:solidFill>
                  <a:prstClr val="white"/>
                </a:solidFill>
                <a:latin typeface="Meiryo UI" panose="020B0604030504040204" pitchFamily="50" charset="-128"/>
                <a:ea typeface="Meiryo UI" panose="020B0604030504040204" pitchFamily="50" charset="-128"/>
              </a:rPr>
              <a:t>自走化のポイント</a:t>
            </a:r>
          </a:p>
        </p:txBody>
      </p:sp>
      <p:graphicFrame>
        <p:nvGraphicFramePr>
          <p:cNvPr id="8" name="表 7">
            <a:extLst>
              <a:ext uri="{FF2B5EF4-FFF2-40B4-BE49-F238E27FC236}">
                <a16:creationId xmlns:a16="http://schemas.microsoft.com/office/drawing/2014/main" id="{809EE881-EF8B-04BE-AB86-78F3823F26EB}"/>
              </a:ext>
            </a:extLst>
          </p:cNvPr>
          <p:cNvGraphicFramePr>
            <a:graphicFrameLocks noGrp="1"/>
          </p:cNvGraphicFramePr>
          <p:nvPr>
            <p:extLst>
              <p:ext uri="{D42A27DB-BD31-4B8C-83A1-F6EECF244321}">
                <p14:modId xmlns:p14="http://schemas.microsoft.com/office/powerpoint/2010/main" val="2704703192"/>
              </p:ext>
            </p:extLst>
          </p:nvPr>
        </p:nvGraphicFramePr>
        <p:xfrm>
          <a:off x="5943733" y="1232331"/>
          <a:ext cx="6166992" cy="5310708"/>
        </p:xfrm>
        <a:graphic>
          <a:graphicData uri="http://schemas.openxmlformats.org/drawingml/2006/table">
            <a:tbl>
              <a:tblPr/>
              <a:tblGrid>
                <a:gridCol w="1041289">
                  <a:extLst>
                    <a:ext uri="{9D8B030D-6E8A-4147-A177-3AD203B41FA5}">
                      <a16:colId xmlns:a16="http://schemas.microsoft.com/office/drawing/2014/main" val="68987491"/>
                    </a:ext>
                  </a:extLst>
                </a:gridCol>
                <a:gridCol w="5125703">
                  <a:extLst>
                    <a:ext uri="{9D8B030D-6E8A-4147-A177-3AD203B41FA5}">
                      <a16:colId xmlns:a16="http://schemas.microsoft.com/office/drawing/2014/main" val="4118019467"/>
                    </a:ext>
                  </a:extLst>
                </a:gridCol>
              </a:tblGrid>
              <a:tr h="647646">
                <a:tc gridSpan="2">
                  <a:txBody>
                    <a:bodyPr/>
                    <a:lstStyle/>
                    <a:p>
                      <a:pPr algn="ctr" fontAlgn="ctr"/>
                      <a:r>
                        <a:rPr lang="ja-JP" altLang="en-US" sz="1600" b="1" i="0" u="none" strike="noStrike" dirty="0">
                          <a:solidFill>
                            <a:srgbClr val="FFFFFF"/>
                          </a:solidFill>
                          <a:effectLst/>
                          <a:latin typeface="Meiryo UI" panose="020B0604030504040204" pitchFamily="50" charset="-128"/>
                          <a:ea typeface="Meiryo UI" panose="020B0604030504040204" pitchFamily="50" charset="-128"/>
                        </a:rPr>
                        <a:t>自走化のポイント、自主財源の種類、自主財源の内容と実現方法</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hMerge="1">
                  <a:txBody>
                    <a:bodyPr/>
                    <a:lstStyle/>
                    <a:p>
                      <a:endParaRPr kumimoji="1" lang="ja-JP" altLang="en-US"/>
                    </a:p>
                  </a:txBody>
                  <a:tcPr/>
                </a:tc>
                <a:extLst>
                  <a:ext uri="{0D108BD9-81ED-4DB2-BD59-A6C34878D82A}">
                    <a16:rowId xmlns:a16="http://schemas.microsoft.com/office/drawing/2014/main" val="1348287620"/>
                  </a:ext>
                </a:extLst>
              </a:tr>
              <a:tr h="1554354">
                <a:tc>
                  <a:txBody>
                    <a:bodyPr/>
                    <a:lstStyle/>
                    <a:p>
                      <a:pPr algn="l" fontAlgn="ctr"/>
                      <a:r>
                        <a:rPr lang="ja-JP" altLang="en-US" sz="1400" b="1" i="0" u="none" strike="noStrike" dirty="0">
                          <a:solidFill>
                            <a:srgbClr val="FFFFFF"/>
                          </a:solidFill>
                          <a:effectLst/>
                          <a:latin typeface="Meiryo UI" panose="020B0604030504040204" pitchFamily="50" charset="-128"/>
                          <a:ea typeface="Meiryo UI" panose="020B0604030504040204" pitchFamily="50" charset="-128"/>
                        </a:rPr>
                        <a:t>自走化の</a:t>
                      </a:r>
                      <a:endParaRPr lang="en-US" altLang="ja-JP" sz="1400" b="1" i="0" u="none" strike="noStrike" dirty="0">
                        <a:solidFill>
                          <a:srgbClr val="FFFFFF"/>
                        </a:solidFill>
                        <a:effectLst/>
                        <a:latin typeface="Meiryo UI" panose="020B0604030504040204" pitchFamily="50" charset="-128"/>
                        <a:ea typeface="Meiryo UI" panose="020B0604030504040204" pitchFamily="50" charset="-128"/>
                      </a:endParaRPr>
                    </a:p>
                    <a:p>
                      <a:pPr algn="l" fontAlgn="ctr"/>
                      <a:r>
                        <a:rPr lang="ja-JP" altLang="en-US" sz="1400" b="1" i="0" u="none" strike="noStrike" dirty="0">
                          <a:solidFill>
                            <a:srgbClr val="FFFFFF"/>
                          </a:solidFill>
                          <a:effectLst/>
                          <a:latin typeface="Meiryo UI" panose="020B0604030504040204" pitchFamily="50" charset="-128"/>
                          <a:ea typeface="Meiryo UI" panose="020B0604030504040204" pitchFamily="50" charset="-128"/>
                        </a:rPr>
                        <a:t>ポイント</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l" fontAlgn="ctr"/>
                      <a:r>
                        <a:rPr lang="ja-JP" altLang="en-US" sz="1100" b="0" i="0" u="none" strike="noStrike" dirty="0">
                          <a:solidFill>
                            <a:srgbClr val="000000"/>
                          </a:solidFill>
                          <a:effectLst/>
                          <a:latin typeface="Meiryo UI"/>
                          <a:ea typeface="Meiryo UI"/>
                        </a:rPr>
                        <a:t>　</a:t>
                      </a:r>
                      <a:r>
                        <a:rPr lang="ja-JP" altLang="en-US" sz="1200" b="0" i="0" u="none" strike="noStrike" dirty="0">
                          <a:solidFill>
                            <a:srgbClr val="FF0000"/>
                          </a:solidFill>
                          <a:effectLst/>
                          <a:latin typeface="Meiryo UI"/>
                          <a:ea typeface="Meiryo UI"/>
                        </a:rPr>
                        <a:t>・旅ナカの旅行者に対し、電子ギフトの認知を最大限図ること。</a:t>
                      </a:r>
                    </a:p>
                    <a:p>
                      <a:pPr lvl="0" algn="l">
                        <a:buNone/>
                      </a:pPr>
                      <a:r>
                        <a:rPr lang="ja-JP" altLang="en-US" sz="1200" b="0" i="0" u="none" strike="noStrike" dirty="0">
                          <a:solidFill>
                            <a:srgbClr val="FF0000"/>
                          </a:solidFill>
                          <a:effectLst/>
                          <a:latin typeface="Meiryo UI"/>
                          <a:ea typeface="Meiryo UI"/>
                        </a:rPr>
                        <a:t>　・電子ギフトが使用できる加盟店が魅力的で、滞在先で不便なく利用できる利点をアピール。</a:t>
                      </a:r>
                    </a:p>
                    <a:p>
                      <a:pPr lvl="0" algn="l">
                        <a:buNone/>
                      </a:pPr>
                      <a:r>
                        <a:rPr lang="ja-JP" altLang="en-US" sz="1200" b="0" i="0" u="none" strike="noStrike" dirty="0">
                          <a:solidFill>
                            <a:srgbClr val="FF0000"/>
                          </a:solidFill>
                          <a:effectLst/>
                          <a:latin typeface="Meiryo UI"/>
                          <a:ea typeface="Meiryo UI"/>
                        </a:rPr>
                        <a:t>　・〇〇圏中枢都市圏（12市町村）への地域貢献、地域住民との交流の機会を設けること。</a:t>
                      </a:r>
                    </a:p>
                    <a:p>
                      <a:pPr lvl="0" algn="l">
                        <a:buNone/>
                      </a:pPr>
                      <a:r>
                        <a:rPr lang="ja-JP" altLang="en-US" sz="1200" b="0" i="0" u="none" strike="noStrike" dirty="0">
                          <a:solidFill>
                            <a:srgbClr val="FF0000"/>
                          </a:solidFill>
                          <a:effectLst/>
                          <a:latin typeface="Meiryo UI"/>
                          <a:ea typeface="Meiryo UI"/>
                        </a:rPr>
                        <a:t>　・〇〇市、〇〇町、〇〇村以外の市町村の新しい観光モデルコースを広く紹介すること。</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7051709"/>
                  </a:ext>
                </a:extLst>
              </a:tr>
              <a:tr h="1554354">
                <a:tc>
                  <a:txBody>
                    <a:bodyPr/>
                    <a:lstStyle/>
                    <a:p>
                      <a:pPr algn="l" fontAlgn="ctr"/>
                      <a:r>
                        <a:rPr lang="ja-JP" altLang="en-US" sz="1400" b="1" i="0" u="none" strike="noStrike" dirty="0">
                          <a:solidFill>
                            <a:srgbClr val="FFFFFF"/>
                          </a:solidFill>
                          <a:effectLst/>
                          <a:latin typeface="Meiryo UI" panose="020B0604030504040204" pitchFamily="50" charset="-128"/>
                          <a:ea typeface="Meiryo UI" panose="020B0604030504040204" pitchFamily="50" charset="-128"/>
                        </a:rPr>
                        <a:t>自主財源の種類</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l" fontAlgn="ctr"/>
                      <a:r>
                        <a:rPr lang="ja-JP" altLang="en-US" sz="1100" b="0" i="0" u="none" strike="noStrike" dirty="0">
                          <a:solidFill>
                            <a:srgbClr val="000000"/>
                          </a:solidFill>
                          <a:effectLst/>
                          <a:latin typeface="Meiryo UI"/>
                          <a:ea typeface="Meiryo UI"/>
                        </a:rPr>
                        <a:t>　</a:t>
                      </a:r>
                      <a:r>
                        <a:rPr lang="ja-JP" altLang="en-US" sz="1100" b="0" i="0" u="none" strike="noStrike" dirty="0">
                          <a:solidFill>
                            <a:srgbClr val="FF0000"/>
                          </a:solidFill>
                          <a:effectLst/>
                          <a:latin typeface="Meiryo UI"/>
                          <a:ea typeface="Meiryo UI"/>
                        </a:rPr>
                        <a:t>・</a:t>
                      </a:r>
                      <a:r>
                        <a:rPr lang="ja-JP" altLang="en-US" sz="1200" b="0" i="0" u="none" strike="noStrike" dirty="0">
                          <a:solidFill>
                            <a:srgbClr val="FF0000"/>
                          </a:solidFill>
                          <a:effectLst/>
                          <a:latin typeface="Meiryo UI"/>
                          <a:ea typeface="Meiryo UI"/>
                        </a:rPr>
                        <a:t>ふるさと納税寄附額に応じた、自治体（寄附金）、受益者（寄附者）への返礼品を控除した後の、手数料収入を基本とする。　</a:t>
                      </a:r>
                      <a:endParaRPr lang="en-US" altLang="ja-JP" sz="1200" b="0" i="0" u="none" strike="noStrike" dirty="0">
                        <a:solidFill>
                          <a:srgbClr val="FF0000"/>
                        </a:solidFill>
                        <a:effectLst/>
                        <a:latin typeface="Meiryo UI"/>
                        <a:ea typeface="Meiryo UI"/>
                      </a:endParaRPr>
                    </a:p>
                    <a:p>
                      <a:pPr algn="l" fontAlgn="ctr"/>
                      <a:endParaRPr lang="ja-JP" dirty="0"/>
                    </a:p>
                    <a:p>
                      <a:pPr lvl="0" algn="l">
                        <a:buNone/>
                      </a:pPr>
                      <a:r>
                        <a:rPr lang="ja-JP" altLang="en-US" sz="1200" b="0" i="0" u="none" strike="noStrike" dirty="0">
                          <a:solidFill>
                            <a:srgbClr val="FF0000"/>
                          </a:solidFill>
                          <a:effectLst/>
                          <a:latin typeface="Meiryo UI"/>
                          <a:ea typeface="Meiryo UI"/>
                        </a:rPr>
                        <a:t>　</a:t>
                      </a:r>
                    </a:p>
                    <a:p>
                      <a:pPr lvl="0" algn="l">
                        <a:buNone/>
                      </a:pPr>
                      <a:endParaRPr lang="ja-JP" altLang="en-US" sz="1100" b="0" i="0" u="none" strike="noStrike" dirty="0">
                        <a:solidFill>
                          <a:srgbClr val="000000"/>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04687420"/>
                  </a:ext>
                </a:extLst>
              </a:tr>
              <a:tr h="1554354">
                <a:tc>
                  <a:txBody>
                    <a:bodyPr/>
                    <a:lstStyle/>
                    <a:p>
                      <a:pPr algn="l" fontAlgn="ctr"/>
                      <a:r>
                        <a:rPr lang="ja-JP" altLang="en-US" sz="1400" b="1" i="0" u="none" strike="noStrike" dirty="0">
                          <a:solidFill>
                            <a:srgbClr val="FFFFFF"/>
                          </a:solidFill>
                          <a:effectLst/>
                          <a:latin typeface="Meiryo UI"/>
                          <a:ea typeface="Meiryo UI"/>
                        </a:rPr>
                        <a:t>自主財源の内容と</a:t>
                      </a:r>
                      <a:endParaRPr lang="en-US" altLang="ja-JP" sz="1400" b="1" i="0" u="none" strike="noStrike" dirty="0">
                        <a:solidFill>
                          <a:srgbClr val="FFFFFF"/>
                        </a:solidFill>
                        <a:effectLst/>
                        <a:latin typeface="Meiryo UI"/>
                        <a:ea typeface="Meiryo UI"/>
                      </a:endParaRPr>
                    </a:p>
                    <a:p>
                      <a:pPr algn="l" fontAlgn="ctr"/>
                      <a:r>
                        <a:rPr lang="ja-JP" altLang="en-US" sz="1400" b="1" i="0" u="none" strike="noStrike" dirty="0">
                          <a:solidFill>
                            <a:srgbClr val="FFFFFF"/>
                          </a:solidFill>
                          <a:effectLst/>
                          <a:latin typeface="Meiryo UI"/>
                          <a:ea typeface="Meiryo UI"/>
                        </a:rPr>
                        <a:t>実現方法</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l" fontAlgn="ctr"/>
                      <a:r>
                        <a:rPr lang="ja-JP" altLang="en-US" sz="1100" b="0" i="0" u="none" strike="noStrike" dirty="0">
                          <a:solidFill>
                            <a:srgbClr val="000000"/>
                          </a:solidFill>
                          <a:effectLst/>
                          <a:latin typeface="Meiryo UI"/>
                          <a:ea typeface="Meiryo UI"/>
                        </a:rPr>
                        <a:t>　</a:t>
                      </a:r>
                      <a:r>
                        <a:rPr lang="ja-JP" altLang="en-US" sz="1100" b="0" i="0" u="none" strike="noStrike" dirty="0">
                          <a:solidFill>
                            <a:srgbClr val="FF0000"/>
                          </a:solidFill>
                          <a:effectLst/>
                          <a:latin typeface="Meiryo UI"/>
                          <a:ea typeface="Meiryo UI"/>
                        </a:rPr>
                        <a:t>・</a:t>
                      </a:r>
                      <a:r>
                        <a:rPr lang="ja-JP" altLang="en-US" sz="1200" b="0" i="0" u="none" strike="noStrike" dirty="0">
                          <a:solidFill>
                            <a:srgbClr val="FF0000"/>
                          </a:solidFill>
                          <a:effectLst/>
                          <a:latin typeface="Meiryo UI"/>
                          <a:ea typeface="Meiryo UI"/>
                        </a:rPr>
                        <a:t>〇〇圏中枢都市圏の成功事例をもとに、〇〇圏や〇〇圏で横展開を図ることで、手数料収入の増加が見込まれる。</a:t>
                      </a:r>
                      <a:endParaRPr lang="ja-JP" sz="1200" dirty="0">
                        <a:solidFill>
                          <a:srgbClr val="FF0000"/>
                        </a:solidFill>
                      </a:endParaRPr>
                    </a:p>
                    <a:p>
                      <a:pPr lvl="0" algn="l">
                        <a:buNone/>
                      </a:pPr>
                      <a:r>
                        <a:rPr lang="ja-JP" altLang="en-US" sz="1200" b="0" i="0" u="none" strike="noStrike" dirty="0">
                          <a:solidFill>
                            <a:srgbClr val="FF0000"/>
                          </a:solidFill>
                          <a:effectLst/>
                          <a:latin typeface="Meiryo UI"/>
                          <a:ea typeface="Meiryo UI"/>
                        </a:rPr>
                        <a:t>　（道内各圏域で電子ギフトが利用できることで、旅行者の利便性が図られ、全道の各圏域での波及が見込まれる）</a:t>
                      </a:r>
                      <a:endParaRPr lang="en-US" altLang="ja-JP" sz="1200" b="0" i="0" u="none" strike="noStrike" dirty="0">
                        <a:solidFill>
                          <a:srgbClr val="FF0000"/>
                        </a:solidFill>
                        <a:effectLst/>
                        <a:latin typeface="Meiryo UI"/>
                        <a:ea typeface="Meiryo UI"/>
                      </a:endParaRPr>
                    </a:p>
                    <a:p>
                      <a:pPr lvl="0" algn="l">
                        <a:buNone/>
                      </a:pPr>
                      <a:endParaRPr lang="ja-JP" sz="1200" dirty="0">
                        <a:solidFill>
                          <a:srgbClr val="FF0000"/>
                        </a:solidFill>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28971366"/>
                  </a:ext>
                </a:extLst>
              </a:tr>
            </a:tbl>
          </a:graphicData>
        </a:graphic>
      </p:graphicFrame>
    </p:spTree>
    <p:extLst>
      <p:ext uri="{BB962C8B-B14F-4D97-AF65-F5344CB8AC3E}">
        <p14:creationId xmlns:p14="http://schemas.microsoft.com/office/powerpoint/2010/main" val="1533993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3">
            <a:extLst>
              <a:ext uri="{FF2B5EF4-FFF2-40B4-BE49-F238E27FC236}">
                <a16:creationId xmlns:a16="http://schemas.microsoft.com/office/drawing/2014/main" id="{3EB89973-E80F-11B9-B1E2-8A7CA10D3F1F}"/>
              </a:ext>
            </a:extLst>
          </p:cNvPr>
          <p:cNvSpPr txBox="1">
            <a:spLocks/>
          </p:cNvSpPr>
          <p:nvPr/>
        </p:nvSpPr>
        <p:spPr>
          <a:xfrm>
            <a:off x="341522" y="648585"/>
            <a:ext cx="2976548" cy="442587"/>
          </a:xfrm>
          <a:prstGeom prst="rect">
            <a:avLst/>
          </a:prstGeom>
          <a:solidFill>
            <a:schemeClr val="tx2">
              <a:lumMod val="90000"/>
              <a:lumOff val="10000"/>
            </a:schemeClr>
          </a:solidFill>
          <a:ln w="25400" cap="flat" cmpd="sng" algn="ctr">
            <a:noFill/>
            <a:prstDash val="solid"/>
          </a:ln>
          <a:effectLst/>
        </p:spPr>
        <p:txBody>
          <a:bodyPr vert="horz" lIns="91440" tIns="45720" rIns="91440" bIns="45720" rtlCol="0" anchor="ctr">
            <a:normAutofit/>
          </a:bodyPr>
          <a:lstStyle>
            <a:lvl1pPr marL="0" indent="0" algn="l" defTabSz="914400" rtl="0" eaLnBrk="1" latinLnBrk="0" hangingPunct="1">
              <a:lnSpc>
                <a:spcPct val="90000"/>
              </a:lnSpc>
              <a:spcBef>
                <a:spcPts val="1000"/>
              </a:spcBef>
              <a:buFont typeface="Arial" panose="020B0604020202020204" pitchFamily="34" charset="0"/>
              <a:buNone/>
              <a:defRPr kumimoji="1" sz="2800" b="0" kern="1200">
                <a:solidFill>
                  <a:schemeClr val="tx1"/>
                </a:solidFill>
                <a:latin typeface="メイリオ" panose="020B0604030504040204" pitchFamily="50" charset="-128"/>
                <a:ea typeface="メイリオ" panose="020B0604030504040204" pitchFamily="50" charset="-128"/>
                <a:cs typeface="+mn-cs"/>
              </a:defRPr>
            </a:lvl1pPr>
            <a:lvl2pPr marL="685800" indent="-238125"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gn="ctr" defTabSz="457200">
              <a:lnSpc>
                <a:spcPct val="100000"/>
              </a:lnSpc>
              <a:spcBef>
                <a:spcPts val="0"/>
              </a:spcBef>
              <a:buFontTx/>
              <a:buNone/>
              <a:defRPr/>
            </a:pPr>
            <a:r>
              <a:rPr kumimoji="0" lang="ja-JP" altLang="en-US" sz="1600" b="1" kern="0" dirty="0">
                <a:solidFill>
                  <a:prstClr val="white"/>
                </a:solidFill>
                <a:latin typeface="Meiryo UI" panose="020B0604030504040204" pitchFamily="50" charset="-128"/>
                <a:ea typeface="Meiryo UI" panose="020B0604030504040204" pitchFamily="50" charset="-128"/>
              </a:rPr>
              <a:t>目標と成果指標（</a:t>
            </a:r>
            <a:r>
              <a:rPr kumimoji="0" lang="en-US" altLang="ja-JP" sz="1600" b="1" kern="0" dirty="0">
                <a:solidFill>
                  <a:prstClr val="white"/>
                </a:solidFill>
                <a:latin typeface="Meiryo UI" panose="020B0604030504040204" pitchFamily="50" charset="-128"/>
                <a:ea typeface="Meiryo UI" panose="020B0604030504040204" pitchFamily="50" charset="-128"/>
              </a:rPr>
              <a:t>KPI</a:t>
            </a:r>
            <a:r>
              <a:rPr kumimoji="0" lang="ja-JP" altLang="en-US" sz="1600" b="1" kern="0" dirty="0">
                <a:solidFill>
                  <a:prstClr val="white"/>
                </a:solidFill>
                <a:latin typeface="Meiryo UI" panose="020B0604030504040204" pitchFamily="50" charset="-128"/>
                <a:ea typeface="Meiryo UI" panose="020B0604030504040204" pitchFamily="50" charset="-128"/>
              </a:rPr>
              <a:t>）</a:t>
            </a:r>
          </a:p>
        </p:txBody>
      </p:sp>
      <p:graphicFrame>
        <p:nvGraphicFramePr>
          <p:cNvPr id="3" name="表 7">
            <a:extLst>
              <a:ext uri="{FF2B5EF4-FFF2-40B4-BE49-F238E27FC236}">
                <a16:creationId xmlns:a16="http://schemas.microsoft.com/office/drawing/2014/main" id="{7ACB6EB7-CD44-357E-5D5E-430B23ADA1E6}"/>
              </a:ext>
            </a:extLst>
          </p:cNvPr>
          <p:cNvGraphicFramePr>
            <a:graphicFrameLocks noGrp="1"/>
          </p:cNvGraphicFramePr>
          <p:nvPr>
            <p:extLst>
              <p:ext uri="{D42A27DB-BD31-4B8C-83A1-F6EECF244321}">
                <p14:modId xmlns:p14="http://schemas.microsoft.com/office/powerpoint/2010/main" val="684277324"/>
              </p:ext>
            </p:extLst>
          </p:nvPr>
        </p:nvGraphicFramePr>
        <p:xfrm>
          <a:off x="341523" y="1282405"/>
          <a:ext cx="3998902" cy="1420525"/>
        </p:xfrm>
        <a:graphic>
          <a:graphicData uri="http://schemas.openxmlformats.org/drawingml/2006/table">
            <a:tbl>
              <a:tblPr firstRow="1" bandRow="1"/>
              <a:tblGrid>
                <a:gridCol w="3998902">
                  <a:extLst>
                    <a:ext uri="{9D8B030D-6E8A-4147-A177-3AD203B41FA5}">
                      <a16:colId xmlns:a16="http://schemas.microsoft.com/office/drawing/2014/main" val="2229878943"/>
                    </a:ext>
                  </a:extLst>
                </a:gridCol>
              </a:tblGrid>
              <a:tr h="323245">
                <a:tc>
                  <a:txBody>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アウトカム（令和</a:t>
                      </a:r>
                      <a:r>
                        <a:rPr kumimoji="1" lang="en-US" altLang="ja-JP" sz="1400" b="1" dirty="0">
                          <a:solidFill>
                            <a:schemeClr val="bg1"/>
                          </a:solidFill>
                          <a:latin typeface="Meiryo UI" panose="020B0604030504040204" pitchFamily="50" charset="-128"/>
                          <a:ea typeface="Meiryo UI" panose="020B0604030504040204" pitchFamily="50" charset="-128"/>
                        </a:rPr>
                        <a:t>8</a:t>
                      </a:r>
                      <a:r>
                        <a:rPr kumimoji="1" lang="ja-JP" altLang="en-US" sz="1400" b="1">
                          <a:solidFill>
                            <a:schemeClr val="bg1"/>
                          </a:solidFill>
                          <a:latin typeface="Meiryo UI" panose="020B0604030504040204" pitchFamily="50" charset="-128"/>
                          <a:ea typeface="Meiryo UI" panose="020B0604030504040204" pitchFamily="50" charset="-128"/>
                        </a:rPr>
                        <a:t>年度）</a:t>
                      </a: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a:solidFill>
                      <a:srgbClr val="082C65"/>
                    </a:solidFill>
                  </a:tcPr>
                </a:tc>
                <a:extLst>
                  <a:ext uri="{0D108BD9-81ED-4DB2-BD59-A6C34878D82A}">
                    <a16:rowId xmlns:a16="http://schemas.microsoft.com/office/drawing/2014/main" val="4204567324"/>
                  </a:ext>
                </a:extLst>
              </a:tr>
              <a:tr h="1091878">
                <a:tc>
                  <a:txBody>
                    <a:bodyPr/>
                    <a:lstStyle/>
                    <a:p>
                      <a:r>
                        <a:rPr lang="ja-JP" altLang="en-US" sz="1100" dirty="0">
                          <a:solidFill>
                            <a:srgbClr val="FF0000"/>
                          </a:solidFill>
                          <a:latin typeface="Meiryo UI" panose="020B0604030504040204" pitchFamily="50" charset="-128"/>
                          <a:ea typeface="Meiryo UI" panose="020B0604030504040204" pitchFamily="50" charset="-128"/>
                          <a:cs typeface="メイリオ"/>
                        </a:rPr>
                        <a:t>①ー１電子ギフトサイトＬＰ（</a:t>
                      </a:r>
                      <a:r>
                        <a:rPr lang="en-US" altLang="ja-JP" sz="1100" dirty="0">
                          <a:solidFill>
                            <a:srgbClr val="FF0000"/>
                          </a:solidFill>
                          <a:latin typeface="Meiryo UI" panose="020B0604030504040204" pitchFamily="50" charset="-128"/>
                          <a:ea typeface="Meiryo UI" panose="020B0604030504040204" pitchFamily="50" charset="-128"/>
                          <a:cs typeface="メイリオ"/>
                        </a:rPr>
                        <a:t>HP</a:t>
                      </a:r>
                      <a:r>
                        <a:rPr lang="ja-JP" altLang="en-US" sz="1100" dirty="0">
                          <a:solidFill>
                            <a:srgbClr val="FF0000"/>
                          </a:solidFill>
                          <a:latin typeface="Meiryo UI" panose="020B0604030504040204" pitchFamily="50" charset="-128"/>
                          <a:ea typeface="Meiryo UI" panose="020B0604030504040204" pitchFamily="50" charset="-128"/>
                          <a:cs typeface="メイリオ"/>
                        </a:rPr>
                        <a:t>）　セッション数　</a:t>
                      </a:r>
                      <a:r>
                        <a:rPr lang="en-US" altLang="ja-JP" sz="1100" dirty="0">
                          <a:solidFill>
                            <a:srgbClr val="FF0000"/>
                          </a:solidFill>
                          <a:latin typeface="Meiryo UI" panose="020B0604030504040204" pitchFamily="50" charset="-128"/>
                          <a:ea typeface="Meiryo UI" panose="020B0604030504040204" pitchFamily="50" charset="-128"/>
                          <a:cs typeface="メイリオ"/>
                        </a:rPr>
                        <a:t>12,000</a:t>
                      </a:r>
                      <a:r>
                        <a:rPr lang="ja-JP" altLang="en-US" sz="1100" dirty="0">
                          <a:solidFill>
                            <a:srgbClr val="FF0000"/>
                          </a:solidFill>
                          <a:latin typeface="Meiryo UI" panose="020B0604030504040204" pitchFamily="50" charset="-128"/>
                          <a:ea typeface="Meiryo UI" panose="020B0604030504040204" pitchFamily="50" charset="-128"/>
                          <a:cs typeface="メイリオ"/>
                        </a:rPr>
                        <a:t>件</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①ー２サイト</a:t>
                      </a:r>
                      <a:r>
                        <a:rPr lang="en-US" altLang="ja-JP" sz="1100" dirty="0">
                          <a:solidFill>
                            <a:srgbClr val="FF0000"/>
                          </a:solidFill>
                          <a:latin typeface="Meiryo UI" panose="020B0604030504040204" pitchFamily="50" charset="-128"/>
                          <a:ea typeface="Meiryo UI" panose="020B0604030504040204" pitchFamily="50" charset="-128"/>
                          <a:cs typeface="メイリオ"/>
                        </a:rPr>
                        <a:t>LP</a:t>
                      </a:r>
                      <a:r>
                        <a:rPr lang="ja-JP" altLang="en-US" sz="1100" dirty="0">
                          <a:solidFill>
                            <a:srgbClr val="FF0000"/>
                          </a:solidFill>
                          <a:latin typeface="Meiryo UI" panose="020B0604030504040204" pitchFamily="50" charset="-128"/>
                          <a:ea typeface="Meiryo UI" panose="020B0604030504040204" pitchFamily="50" charset="-128"/>
                          <a:cs typeface="メイリオ"/>
                        </a:rPr>
                        <a:t>　エンゲージ率　</a:t>
                      </a:r>
                      <a:r>
                        <a:rPr lang="en-US" altLang="ja-JP" sz="1100" dirty="0">
                          <a:solidFill>
                            <a:srgbClr val="FF0000"/>
                          </a:solidFill>
                          <a:latin typeface="Meiryo UI" panose="020B0604030504040204" pitchFamily="50" charset="-128"/>
                          <a:ea typeface="Meiryo UI" panose="020B0604030504040204" pitchFamily="50" charset="-128"/>
                          <a:cs typeface="メイリオ"/>
                        </a:rPr>
                        <a:t>40</a:t>
                      </a:r>
                      <a:r>
                        <a:rPr lang="ja-JP" altLang="en-US" sz="1100" dirty="0">
                          <a:solidFill>
                            <a:srgbClr val="FF0000"/>
                          </a:solidFill>
                          <a:latin typeface="Meiryo UI" panose="020B0604030504040204" pitchFamily="50" charset="-128"/>
                          <a:ea typeface="Meiryo UI" panose="020B0604030504040204" pitchFamily="50" charset="-128"/>
                          <a:cs typeface="メイリオ"/>
                        </a:rPr>
                        <a:t>％　　　　　</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②電子ギフト利用件数</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　　</a:t>
                      </a:r>
                      <a:r>
                        <a:rPr lang="en-US" altLang="ja-JP" sz="1100" dirty="0">
                          <a:solidFill>
                            <a:srgbClr val="FF0000"/>
                          </a:solidFill>
                          <a:latin typeface="Meiryo UI" panose="020B0604030504040204" pitchFamily="50" charset="-128"/>
                          <a:ea typeface="Meiryo UI" panose="020B0604030504040204" pitchFamily="50" charset="-128"/>
                          <a:cs typeface="メイリオ"/>
                        </a:rPr>
                        <a:t>1,150</a:t>
                      </a:r>
                      <a:r>
                        <a:rPr lang="ja-JP" altLang="en-US" sz="1100" dirty="0">
                          <a:solidFill>
                            <a:srgbClr val="FF0000"/>
                          </a:solidFill>
                          <a:latin typeface="Meiryo UI" panose="020B0604030504040204" pitchFamily="50" charset="-128"/>
                          <a:ea typeface="Meiryo UI" panose="020B0604030504040204" pitchFamily="50" charset="-128"/>
                          <a:cs typeface="メイリオ"/>
                        </a:rPr>
                        <a:t>件（宿泊施設</a:t>
                      </a:r>
                      <a:r>
                        <a:rPr lang="en-US" altLang="ja-JP" sz="1100" dirty="0">
                          <a:solidFill>
                            <a:srgbClr val="FF0000"/>
                          </a:solidFill>
                          <a:latin typeface="Meiryo UI" panose="020B0604030504040204" pitchFamily="50" charset="-128"/>
                          <a:ea typeface="Meiryo UI" panose="020B0604030504040204" pitchFamily="50" charset="-128"/>
                          <a:cs typeface="メイリオ"/>
                        </a:rPr>
                        <a:t>250</a:t>
                      </a:r>
                      <a:r>
                        <a:rPr lang="ja-JP" altLang="en-US" sz="1100" dirty="0">
                          <a:solidFill>
                            <a:srgbClr val="FF0000"/>
                          </a:solidFill>
                          <a:latin typeface="Meiryo UI" panose="020B0604030504040204" pitchFamily="50" charset="-128"/>
                          <a:ea typeface="Meiryo UI" panose="020B0604030504040204" pitchFamily="50" charset="-128"/>
                          <a:cs typeface="メイリオ"/>
                        </a:rPr>
                        <a:t>件、飲食店</a:t>
                      </a:r>
                      <a:r>
                        <a:rPr lang="en-US" altLang="ja-JP" sz="1100" dirty="0">
                          <a:solidFill>
                            <a:srgbClr val="FF0000"/>
                          </a:solidFill>
                          <a:latin typeface="Meiryo UI" panose="020B0604030504040204" pitchFamily="50" charset="-128"/>
                          <a:ea typeface="Meiryo UI" panose="020B0604030504040204" pitchFamily="50" charset="-128"/>
                          <a:cs typeface="メイリオ"/>
                        </a:rPr>
                        <a:t>750</a:t>
                      </a:r>
                      <a:r>
                        <a:rPr lang="ja-JP" altLang="en-US" sz="1100" dirty="0">
                          <a:solidFill>
                            <a:srgbClr val="FF0000"/>
                          </a:solidFill>
                          <a:latin typeface="Meiryo UI" panose="020B0604030504040204" pitchFamily="50" charset="-128"/>
                          <a:ea typeface="Meiryo UI" panose="020B0604030504040204" pitchFamily="50" charset="-128"/>
                          <a:cs typeface="メイリオ"/>
                        </a:rPr>
                        <a:t>件、体験施設</a:t>
                      </a:r>
                      <a:r>
                        <a:rPr lang="en-US" altLang="ja-JP" sz="1100" dirty="0">
                          <a:solidFill>
                            <a:srgbClr val="FF0000"/>
                          </a:solidFill>
                          <a:latin typeface="Meiryo UI" panose="020B0604030504040204" pitchFamily="50" charset="-128"/>
                          <a:ea typeface="Meiryo UI" panose="020B0604030504040204" pitchFamily="50" charset="-128"/>
                          <a:cs typeface="メイリオ"/>
                        </a:rPr>
                        <a:t>150</a:t>
                      </a:r>
                      <a:r>
                        <a:rPr lang="ja-JP" altLang="en-US" sz="1100" dirty="0">
                          <a:solidFill>
                            <a:srgbClr val="FF0000"/>
                          </a:solidFill>
                          <a:latin typeface="Meiryo UI" panose="020B0604030504040204" pitchFamily="50" charset="-128"/>
                          <a:ea typeface="Meiryo UI" panose="020B0604030504040204" pitchFamily="50" charset="-128"/>
                          <a:cs typeface="メイリオ"/>
                        </a:rPr>
                        <a:t>件）</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③</a:t>
                      </a:r>
                      <a:r>
                        <a:rPr lang="ja-JP" altLang="en-US" sz="1100" u="sng" dirty="0">
                          <a:solidFill>
                            <a:srgbClr val="FF0000"/>
                          </a:solidFill>
                          <a:latin typeface="Meiryo UI" panose="020B0604030504040204" pitchFamily="50" charset="-128"/>
                          <a:ea typeface="Meiryo UI" panose="020B0604030504040204" pitchFamily="50" charset="-128"/>
                          <a:cs typeface="メイリオ"/>
                        </a:rPr>
                        <a:t>（①②の成果）手数料収入　</a:t>
                      </a:r>
                      <a:r>
                        <a:rPr lang="en-US" altLang="ja-JP" sz="1100" u="sng" dirty="0">
                          <a:solidFill>
                            <a:srgbClr val="FF0000"/>
                          </a:solidFill>
                          <a:latin typeface="Meiryo UI" panose="020B0604030504040204" pitchFamily="50" charset="-128"/>
                          <a:ea typeface="Meiryo UI" panose="020B0604030504040204" pitchFamily="50" charset="-128"/>
                          <a:cs typeface="メイリオ"/>
                        </a:rPr>
                        <a:t>1,500</a:t>
                      </a:r>
                      <a:r>
                        <a:rPr lang="ja-JP" altLang="en-US" sz="1100" u="sng" dirty="0">
                          <a:solidFill>
                            <a:srgbClr val="FF0000"/>
                          </a:solidFill>
                          <a:latin typeface="Meiryo UI" panose="020B0604030504040204" pitchFamily="50" charset="-128"/>
                          <a:ea typeface="Meiryo UI" panose="020B0604030504040204" pitchFamily="50" charset="-128"/>
                          <a:cs typeface="メイリオ"/>
                        </a:rPr>
                        <a:t>千円</a:t>
                      </a:r>
                      <a:endParaRPr lang="en-US" altLang="ja-JP" sz="1100" u="sng" dirty="0">
                        <a:solidFill>
                          <a:srgbClr val="FF0000"/>
                        </a:solidFill>
                        <a:latin typeface="Meiryo UI" panose="020B0604030504040204" pitchFamily="50" charset="-128"/>
                        <a:ea typeface="Meiryo UI" panose="020B0604030504040204" pitchFamily="50" charset="-128"/>
                        <a:cs typeface="メイリオ"/>
                      </a:endParaRPr>
                    </a:p>
                  </a:txBody>
                  <a:tcPr/>
                </a:tc>
                <a:extLst>
                  <a:ext uri="{0D108BD9-81ED-4DB2-BD59-A6C34878D82A}">
                    <a16:rowId xmlns:a16="http://schemas.microsoft.com/office/drawing/2014/main" val="4083156489"/>
                  </a:ext>
                </a:extLst>
              </a:tr>
            </a:tbl>
          </a:graphicData>
        </a:graphic>
      </p:graphicFrame>
      <p:graphicFrame>
        <p:nvGraphicFramePr>
          <p:cNvPr id="7" name="表 7">
            <a:extLst>
              <a:ext uri="{FF2B5EF4-FFF2-40B4-BE49-F238E27FC236}">
                <a16:creationId xmlns:a16="http://schemas.microsoft.com/office/drawing/2014/main" id="{A2EF53BA-945D-2496-6C6A-3019472E337D}"/>
              </a:ext>
            </a:extLst>
          </p:cNvPr>
          <p:cNvGraphicFramePr>
            <a:graphicFrameLocks noGrp="1"/>
          </p:cNvGraphicFramePr>
          <p:nvPr>
            <p:extLst>
              <p:ext uri="{D42A27DB-BD31-4B8C-83A1-F6EECF244321}">
                <p14:modId xmlns:p14="http://schemas.microsoft.com/office/powerpoint/2010/main" val="1420064416"/>
              </p:ext>
            </p:extLst>
          </p:nvPr>
        </p:nvGraphicFramePr>
        <p:xfrm>
          <a:off x="320776" y="4694807"/>
          <a:ext cx="4019647" cy="1612823"/>
        </p:xfrm>
        <a:graphic>
          <a:graphicData uri="http://schemas.openxmlformats.org/drawingml/2006/table">
            <a:tbl>
              <a:tblPr firstRow="1" bandRow="1"/>
              <a:tblGrid>
                <a:gridCol w="4019647">
                  <a:extLst>
                    <a:ext uri="{9D8B030D-6E8A-4147-A177-3AD203B41FA5}">
                      <a16:colId xmlns:a16="http://schemas.microsoft.com/office/drawing/2014/main" val="2229878943"/>
                    </a:ext>
                  </a:extLst>
                </a:gridCol>
              </a:tblGrid>
              <a:tr h="332663">
                <a:tc>
                  <a:txBody>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アウトカム（令和</a:t>
                      </a:r>
                      <a:r>
                        <a:rPr kumimoji="1" lang="en-US" altLang="ja-JP" sz="1400" b="1" dirty="0">
                          <a:solidFill>
                            <a:schemeClr val="bg1"/>
                          </a:solidFill>
                          <a:latin typeface="Meiryo UI" panose="020B0604030504040204" pitchFamily="50" charset="-128"/>
                          <a:ea typeface="Meiryo UI" panose="020B0604030504040204" pitchFamily="50" charset="-128"/>
                        </a:rPr>
                        <a:t>10</a:t>
                      </a:r>
                      <a:r>
                        <a:rPr kumimoji="1" lang="ja-JP" altLang="en-US" sz="1400" b="1" dirty="0">
                          <a:solidFill>
                            <a:schemeClr val="bg1"/>
                          </a:solidFill>
                          <a:latin typeface="Meiryo UI" panose="020B0604030504040204" pitchFamily="50" charset="-128"/>
                          <a:ea typeface="Meiryo UI" panose="020B0604030504040204" pitchFamily="50" charset="-128"/>
                        </a:rPr>
                        <a:t>年度）</a:t>
                      </a:r>
                    </a:p>
                  </a:txBody>
                  <a:tcPr>
                    <a:solidFill>
                      <a:srgbClr val="082C65"/>
                    </a:solidFill>
                  </a:tcPr>
                </a:tc>
                <a:extLst>
                  <a:ext uri="{0D108BD9-81ED-4DB2-BD59-A6C34878D82A}">
                    <a16:rowId xmlns:a16="http://schemas.microsoft.com/office/drawing/2014/main" val="4204567324"/>
                  </a:ext>
                </a:extLst>
              </a:tr>
              <a:tr h="1253856">
                <a:tc>
                  <a:txBody>
                    <a:bodyPr/>
                    <a:lstStyle/>
                    <a:p>
                      <a:r>
                        <a:rPr lang="ja-JP" altLang="en-US" sz="1100" dirty="0">
                          <a:solidFill>
                            <a:srgbClr val="FF0000"/>
                          </a:solidFill>
                          <a:latin typeface="Meiryo UI" panose="020B0604030504040204" pitchFamily="50" charset="-128"/>
                          <a:ea typeface="Meiryo UI" panose="020B0604030504040204" pitchFamily="50" charset="-128"/>
                          <a:cs typeface="メイリオ"/>
                        </a:rPr>
                        <a:t>ー１電子ギフトサイトＬＰ（</a:t>
                      </a:r>
                      <a:r>
                        <a:rPr lang="en-US" altLang="ja-JP" sz="1100" dirty="0">
                          <a:solidFill>
                            <a:srgbClr val="FF0000"/>
                          </a:solidFill>
                          <a:latin typeface="Meiryo UI" panose="020B0604030504040204" pitchFamily="50" charset="-128"/>
                          <a:ea typeface="Meiryo UI" panose="020B0604030504040204" pitchFamily="50" charset="-128"/>
                          <a:cs typeface="メイリオ"/>
                        </a:rPr>
                        <a:t>HP</a:t>
                      </a:r>
                      <a:r>
                        <a:rPr lang="ja-JP" altLang="en-US" sz="1100" dirty="0">
                          <a:solidFill>
                            <a:srgbClr val="FF0000"/>
                          </a:solidFill>
                          <a:latin typeface="Meiryo UI" panose="020B0604030504040204" pitchFamily="50" charset="-128"/>
                          <a:ea typeface="Meiryo UI" panose="020B0604030504040204" pitchFamily="50" charset="-128"/>
                          <a:cs typeface="メイリオ"/>
                        </a:rPr>
                        <a:t>）　セッション数　</a:t>
                      </a:r>
                      <a:r>
                        <a:rPr lang="en-US" altLang="ja-JP" sz="1100" dirty="0">
                          <a:solidFill>
                            <a:srgbClr val="FF0000"/>
                          </a:solidFill>
                          <a:latin typeface="Meiryo UI" panose="020B0604030504040204" pitchFamily="50" charset="-128"/>
                          <a:ea typeface="Meiryo UI" panose="020B0604030504040204" pitchFamily="50" charset="-128"/>
                          <a:cs typeface="メイリオ"/>
                        </a:rPr>
                        <a:t>30,000</a:t>
                      </a:r>
                      <a:r>
                        <a:rPr lang="ja-JP" altLang="en-US" sz="1100" dirty="0">
                          <a:solidFill>
                            <a:srgbClr val="FF0000"/>
                          </a:solidFill>
                          <a:latin typeface="Meiryo UI" panose="020B0604030504040204" pitchFamily="50" charset="-128"/>
                          <a:ea typeface="Meiryo UI" panose="020B0604030504040204" pitchFamily="50" charset="-128"/>
                          <a:cs typeface="メイリオ"/>
                        </a:rPr>
                        <a:t>件</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①ー２サイト</a:t>
                      </a:r>
                      <a:r>
                        <a:rPr lang="en-US" altLang="ja-JP" sz="1100" dirty="0">
                          <a:solidFill>
                            <a:srgbClr val="FF0000"/>
                          </a:solidFill>
                          <a:latin typeface="Meiryo UI" panose="020B0604030504040204" pitchFamily="50" charset="-128"/>
                          <a:ea typeface="Meiryo UI" panose="020B0604030504040204" pitchFamily="50" charset="-128"/>
                          <a:cs typeface="メイリオ"/>
                        </a:rPr>
                        <a:t>LP</a:t>
                      </a:r>
                      <a:r>
                        <a:rPr lang="ja-JP" altLang="en-US" sz="1100" dirty="0">
                          <a:solidFill>
                            <a:srgbClr val="FF0000"/>
                          </a:solidFill>
                          <a:latin typeface="Meiryo UI" panose="020B0604030504040204" pitchFamily="50" charset="-128"/>
                          <a:ea typeface="Meiryo UI" panose="020B0604030504040204" pitchFamily="50" charset="-128"/>
                          <a:cs typeface="メイリオ"/>
                        </a:rPr>
                        <a:t>　エンゲージ率　</a:t>
                      </a:r>
                      <a:r>
                        <a:rPr lang="en-US" altLang="ja-JP" sz="1100" dirty="0">
                          <a:solidFill>
                            <a:srgbClr val="FF0000"/>
                          </a:solidFill>
                          <a:latin typeface="Meiryo UI" panose="020B0604030504040204" pitchFamily="50" charset="-128"/>
                          <a:ea typeface="Meiryo UI" panose="020B0604030504040204" pitchFamily="50" charset="-128"/>
                          <a:cs typeface="メイリオ"/>
                        </a:rPr>
                        <a:t>50</a:t>
                      </a:r>
                      <a:r>
                        <a:rPr lang="ja-JP" altLang="en-US" sz="1100" dirty="0">
                          <a:solidFill>
                            <a:srgbClr val="FF0000"/>
                          </a:solidFill>
                          <a:latin typeface="Meiryo UI" panose="020B0604030504040204" pitchFamily="50" charset="-128"/>
                          <a:ea typeface="Meiryo UI" panose="020B0604030504040204" pitchFamily="50" charset="-128"/>
                          <a:cs typeface="メイリオ"/>
                        </a:rPr>
                        <a:t>％　　　　　</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②電子ギフト利用件数</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　　</a:t>
                      </a:r>
                      <a:r>
                        <a:rPr lang="en-US" altLang="ja-JP" sz="1100" dirty="0">
                          <a:solidFill>
                            <a:srgbClr val="FF0000"/>
                          </a:solidFill>
                          <a:latin typeface="Meiryo UI" panose="020B0604030504040204" pitchFamily="50" charset="-128"/>
                          <a:ea typeface="Meiryo UI" panose="020B0604030504040204" pitchFamily="50" charset="-128"/>
                          <a:cs typeface="メイリオ"/>
                        </a:rPr>
                        <a:t>3,000</a:t>
                      </a:r>
                      <a:r>
                        <a:rPr lang="ja-JP" altLang="en-US" sz="1100" dirty="0">
                          <a:solidFill>
                            <a:srgbClr val="FF0000"/>
                          </a:solidFill>
                          <a:latin typeface="Meiryo UI" panose="020B0604030504040204" pitchFamily="50" charset="-128"/>
                          <a:ea typeface="Meiryo UI" panose="020B0604030504040204" pitchFamily="50" charset="-128"/>
                          <a:cs typeface="メイリオ"/>
                        </a:rPr>
                        <a:t>件（宿泊施設</a:t>
                      </a:r>
                      <a:r>
                        <a:rPr lang="en-US" altLang="ja-JP" sz="1100" dirty="0">
                          <a:solidFill>
                            <a:srgbClr val="FF0000"/>
                          </a:solidFill>
                          <a:latin typeface="Meiryo UI" panose="020B0604030504040204" pitchFamily="50" charset="-128"/>
                          <a:ea typeface="Meiryo UI" panose="020B0604030504040204" pitchFamily="50" charset="-128"/>
                          <a:cs typeface="メイリオ"/>
                        </a:rPr>
                        <a:t>700</a:t>
                      </a:r>
                      <a:r>
                        <a:rPr lang="ja-JP" altLang="en-US" sz="1100" dirty="0">
                          <a:solidFill>
                            <a:srgbClr val="FF0000"/>
                          </a:solidFill>
                          <a:latin typeface="Meiryo UI" panose="020B0604030504040204" pitchFamily="50" charset="-128"/>
                          <a:ea typeface="Meiryo UI" panose="020B0604030504040204" pitchFamily="50" charset="-128"/>
                          <a:cs typeface="メイリオ"/>
                        </a:rPr>
                        <a:t>件、飲食店</a:t>
                      </a:r>
                      <a:r>
                        <a:rPr lang="en-US" altLang="ja-JP" sz="1100" dirty="0">
                          <a:solidFill>
                            <a:srgbClr val="FF0000"/>
                          </a:solidFill>
                          <a:latin typeface="Meiryo UI" panose="020B0604030504040204" pitchFamily="50" charset="-128"/>
                          <a:ea typeface="Meiryo UI" panose="020B0604030504040204" pitchFamily="50" charset="-128"/>
                          <a:cs typeface="メイリオ"/>
                        </a:rPr>
                        <a:t>1,900</a:t>
                      </a:r>
                      <a:r>
                        <a:rPr lang="ja-JP" altLang="en-US" sz="1100" dirty="0">
                          <a:solidFill>
                            <a:srgbClr val="FF0000"/>
                          </a:solidFill>
                          <a:latin typeface="Meiryo UI" panose="020B0604030504040204" pitchFamily="50" charset="-128"/>
                          <a:ea typeface="Meiryo UI" panose="020B0604030504040204" pitchFamily="50" charset="-128"/>
                          <a:cs typeface="メイリオ"/>
                        </a:rPr>
                        <a:t>件、体験施設</a:t>
                      </a:r>
                      <a:r>
                        <a:rPr lang="en-US" altLang="ja-JP" sz="1100" dirty="0">
                          <a:solidFill>
                            <a:srgbClr val="FF0000"/>
                          </a:solidFill>
                          <a:latin typeface="Meiryo UI" panose="020B0604030504040204" pitchFamily="50" charset="-128"/>
                          <a:ea typeface="Meiryo UI" panose="020B0604030504040204" pitchFamily="50" charset="-128"/>
                          <a:cs typeface="メイリオ"/>
                        </a:rPr>
                        <a:t>400</a:t>
                      </a:r>
                      <a:r>
                        <a:rPr lang="ja-JP" altLang="en-US" sz="1100" dirty="0">
                          <a:solidFill>
                            <a:srgbClr val="FF0000"/>
                          </a:solidFill>
                          <a:latin typeface="Meiryo UI" panose="020B0604030504040204" pitchFamily="50" charset="-128"/>
                          <a:ea typeface="Meiryo UI" panose="020B0604030504040204" pitchFamily="50" charset="-128"/>
                          <a:cs typeface="メイリオ"/>
                        </a:rPr>
                        <a:t>件）</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③</a:t>
                      </a:r>
                      <a:r>
                        <a:rPr lang="ja-JP" altLang="en-US" sz="1100" u="sng" dirty="0">
                          <a:solidFill>
                            <a:srgbClr val="FF0000"/>
                          </a:solidFill>
                          <a:latin typeface="Meiryo UI" panose="020B0604030504040204" pitchFamily="50" charset="-128"/>
                          <a:ea typeface="Meiryo UI" panose="020B0604030504040204" pitchFamily="50" charset="-128"/>
                          <a:cs typeface="メイリオ"/>
                        </a:rPr>
                        <a:t>（①②の成果）手数料収入　</a:t>
                      </a:r>
                      <a:r>
                        <a:rPr lang="en-US" altLang="ja-JP" sz="1100" u="sng" dirty="0">
                          <a:solidFill>
                            <a:srgbClr val="FF0000"/>
                          </a:solidFill>
                          <a:latin typeface="Meiryo UI" panose="020B0604030504040204" pitchFamily="50" charset="-128"/>
                          <a:ea typeface="Meiryo UI" panose="020B0604030504040204" pitchFamily="50" charset="-128"/>
                          <a:cs typeface="メイリオ"/>
                        </a:rPr>
                        <a:t>3,000</a:t>
                      </a:r>
                      <a:r>
                        <a:rPr lang="ja-JP" altLang="en-US" sz="1100" u="sng" dirty="0">
                          <a:solidFill>
                            <a:srgbClr val="FF0000"/>
                          </a:solidFill>
                          <a:latin typeface="Meiryo UI" panose="020B0604030504040204" pitchFamily="50" charset="-128"/>
                          <a:ea typeface="Meiryo UI" panose="020B0604030504040204" pitchFamily="50" charset="-128"/>
                          <a:cs typeface="メイリオ"/>
                        </a:rPr>
                        <a:t>千円</a:t>
                      </a:r>
                      <a:endParaRPr lang="en-US" altLang="ja-JP" sz="1100" u="sng" dirty="0">
                        <a:solidFill>
                          <a:srgbClr val="FF0000"/>
                        </a:solidFill>
                        <a:latin typeface="Meiryo UI" panose="020B0604030504040204" pitchFamily="50" charset="-128"/>
                        <a:ea typeface="Meiryo UI" panose="020B0604030504040204" pitchFamily="50" charset="-128"/>
                        <a:cs typeface="メイリオ"/>
                      </a:endParaRPr>
                    </a:p>
                    <a:p>
                      <a:endParaRPr lang="en-US" altLang="ja-JP" sz="1200" dirty="0">
                        <a:solidFill>
                          <a:srgbClr val="FF0000"/>
                        </a:solidFill>
                        <a:latin typeface="Meiryo UI" panose="020B0604030504040204" pitchFamily="50" charset="-128"/>
                        <a:ea typeface="Meiryo UI" panose="020B0604030504040204" pitchFamily="50" charset="-128"/>
                        <a:cs typeface="メイリオ"/>
                      </a:endParaRPr>
                    </a:p>
                  </a:txBody>
                  <a:tcPr/>
                </a:tc>
                <a:extLst>
                  <a:ext uri="{0D108BD9-81ED-4DB2-BD59-A6C34878D82A}">
                    <a16:rowId xmlns:a16="http://schemas.microsoft.com/office/drawing/2014/main" val="4083156489"/>
                  </a:ext>
                </a:extLst>
              </a:tr>
            </a:tbl>
          </a:graphicData>
        </a:graphic>
      </p:graphicFrame>
      <p:graphicFrame>
        <p:nvGraphicFramePr>
          <p:cNvPr id="9" name="表 7">
            <a:extLst>
              <a:ext uri="{FF2B5EF4-FFF2-40B4-BE49-F238E27FC236}">
                <a16:creationId xmlns:a16="http://schemas.microsoft.com/office/drawing/2014/main" id="{4B710723-5271-07FA-4690-AAE836640F19}"/>
              </a:ext>
            </a:extLst>
          </p:cNvPr>
          <p:cNvGraphicFramePr>
            <a:graphicFrameLocks noGrp="1"/>
          </p:cNvGraphicFramePr>
          <p:nvPr>
            <p:extLst>
              <p:ext uri="{D42A27DB-BD31-4B8C-83A1-F6EECF244321}">
                <p14:modId xmlns:p14="http://schemas.microsoft.com/office/powerpoint/2010/main" val="3524698166"/>
              </p:ext>
            </p:extLst>
          </p:nvPr>
        </p:nvGraphicFramePr>
        <p:xfrm>
          <a:off x="341523" y="3023229"/>
          <a:ext cx="3998902" cy="1402080"/>
        </p:xfrm>
        <a:graphic>
          <a:graphicData uri="http://schemas.openxmlformats.org/drawingml/2006/table">
            <a:tbl>
              <a:tblPr firstRow="1" bandRow="1"/>
              <a:tblGrid>
                <a:gridCol w="3998902">
                  <a:extLst>
                    <a:ext uri="{9D8B030D-6E8A-4147-A177-3AD203B41FA5}">
                      <a16:colId xmlns:a16="http://schemas.microsoft.com/office/drawing/2014/main" val="2229878943"/>
                    </a:ext>
                  </a:extLst>
                </a:gridCol>
              </a:tblGrid>
              <a:tr h="265524">
                <a:tc>
                  <a:txBody>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アウトカム（令和</a:t>
                      </a:r>
                      <a:r>
                        <a:rPr kumimoji="1" lang="en-US" altLang="ja-JP" sz="1400" b="1" dirty="0">
                          <a:solidFill>
                            <a:schemeClr val="bg1"/>
                          </a:solidFill>
                          <a:latin typeface="Meiryo UI" panose="020B0604030504040204" pitchFamily="50" charset="-128"/>
                          <a:ea typeface="Meiryo UI" panose="020B0604030504040204" pitchFamily="50" charset="-128"/>
                        </a:rPr>
                        <a:t>9</a:t>
                      </a:r>
                      <a:r>
                        <a:rPr kumimoji="1" lang="ja-JP" altLang="en-US" sz="1400" b="1" dirty="0">
                          <a:solidFill>
                            <a:schemeClr val="bg1"/>
                          </a:solidFill>
                          <a:latin typeface="Meiryo UI" panose="020B0604030504040204" pitchFamily="50" charset="-128"/>
                          <a:ea typeface="Meiryo UI" panose="020B0604030504040204" pitchFamily="50" charset="-128"/>
                        </a:rPr>
                        <a:t>年度）</a:t>
                      </a:r>
                    </a:p>
                  </a:txBody>
                  <a:tcPr>
                    <a:solidFill>
                      <a:srgbClr val="082C65"/>
                    </a:solidFill>
                  </a:tcPr>
                </a:tc>
                <a:extLst>
                  <a:ext uri="{0D108BD9-81ED-4DB2-BD59-A6C34878D82A}">
                    <a16:rowId xmlns:a16="http://schemas.microsoft.com/office/drawing/2014/main" val="4204567324"/>
                  </a:ext>
                </a:extLst>
              </a:tr>
              <a:tr h="1029232">
                <a:tc>
                  <a:txBody>
                    <a:bodyPr/>
                    <a:lstStyle/>
                    <a:p>
                      <a:r>
                        <a:rPr lang="ja-JP" altLang="en-US" sz="1100" dirty="0">
                          <a:solidFill>
                            <a:srgbClr val="FF0000"/>
                          </a:solidFill>
                          <a:latin typeface="Meiryo UI" panose="020B0604030504040204" pitchFamily="50" charset="-128"/>
                          <a:ea typeface="Meiryo UI" panose="020B0604030504040204" pitchFamily="50" charset="-128"/>
                          <a:cs typeface="メイリオ"/>
                        </a:rPr>
                        <a:t>①ー１電子ギフトサイトＬＰ（</a:t>
                      </a:r>
                      <a:r>
                        <a:rPr lang="en-US" altLang="ja-JP" sz="1100" dirty="0">
                          <a:solidFill>
                            <a:srgbClr val="FF0000"/>
                          </a:solidFill>
                          <a:latin typeface="Meiryo UI" panose="020B0604030504040204" pitchFamily="50" charset="-128"/>
                          <a:ea typeface="Meiryo UI" panose="020B0604030504040204" pitchFamily="50" charset="-128"/>
                          <a:cs typeface="メイリオ"/>
                        </a:rPr>
                        <a:t>HP</a:t>
                      </a:r>
                      <a:r>
                        <a:rPr lang="ja-JP" altLang="en-US" sz="1100" dirty="0">
                          <a:solidFill>
                            <a:srgbClr val="FF0000"/>
                          </a:solidFill>
                          <a:latin typeface="Meiryo UI" panose="020B0604030504040204" pitchFamily="50" charset="-128"/>
                          <a:ea typeface="Meiryo UI" panose="020B0604030504040204" pitchFamily="50" charset="-128"/>
                          <a:cs typeface="メイリオ"/>
                        </a:rPr>
                        <a:t>）　セッション数　</a:t>
                      </a:r>
                      <a:r>
                        <a:rPr lang="en-US" altLang="ja-JP" sz="1100" dirty="0">
                          <a:solidFill>
                            <a:srgbClr val="FF0000"/>
                          </a:solidFill>
                          <a:latin typeface="Meiryo UI" panose="020B0604030504040204" pitchFamily="50" charset="-128"/>
                          <a:ea typeface="Meiryo UI" panose="020B0604030504040204" pitchFamily="50" charset="-128"/>
                          <a:cs typeface="メイリオ"/>
                        </a:rPr>
                        <a:t>20,000</a:t>
                      </a:r>
                      <a:r>
                        <a:rPr lang="ja-JP" altLang="en-US" sz="1100" dirty="0">
                          <a:solidFill>
                            <a:srgbClr val="FF0000"/>
                          </a:solidFill>
                          <a:latin typeface="Meiryo UI" panose="020B0604030504040204" pitchFamily="50" charset="-128"/>
                          <a:ea typeface="Meiryo UI" panose="020B0604030504040204" pitchFamily="50" charset="-128"/>
                          <a:cs typeface="メイリオ"/>
                        </a:rPr>
                        <a:t>件</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①ー２サイト</a:t>
                      </a:r>
                      <a:r>
                        <a:rPr lang="en-US" altLang="ja-JP" sz="1100" dirty="0">
                          <a:solidFill>
                            <a:srgbClr val="FF0000"/>
                          </a:solidFill>
                          <a:latin typeface="Meiryo UI" panose="020B0604030504040204" pitchFamily="50" charset="-128"/>
                          <a:ea typeface="Meiryo UI" panose="020B0604030504040204" pitchFamily="50" charset="-128"/>
                          <a:cs typeface="メイリオ"/>
                        </a:rPr>
                        <a:t>LP</a:t>
                      </a:r>
                      <a:r>
                        <a:rPr lang="ja-JP" altLang="en-US" sz="1100" dirty="0">
                          <a:solidFill>
                            <a:srgbClr val="FF0000"/>
                          </a:solidFill>
                          <a:latin typeface="Meiryo UI" panose="020B0604030504040204" pitchFamily="50" charset="-128"/>
                          <a:ea typeface="Meiryo UI" panose="020B0604030504040204" pitchFamily="50" charset="-128"/>
                          <a:cs typeface="メイリオ"/>
                        </a:rPr>
                        <a:t>　エンゲージ率　</a:t>
                      </a:r>
                      <a:r>
                        <a:rPr lang="en-US" altLang="ja-JP" sz="1100" dirty="0">
                          <a:solidFill>
                            <a:srgbClr val="FF0000"/>
                          </a:solidFill>
                          <a:latin typeface="Meiryo UI" panose="020B0604030504040204" pitchFamily="50" charset="-128"/>
                          <a:ea typeface="Meiryo UI" panose="020B0604030504040204" pitchFamily="50" charset="-128"/>
                          <a:cs typeface="メイリオ"/>
                        </a:rPr>
                        <a:t>45</a:t>
                      </a:r>
                      <a:r>
                        <a:rPr lang="ja-JP" altLang="en-US" sz="1100" dirty="0">
                          <a:solidFill>
                            <a:srgbClr val="FF0000"/>
                          </a:solidFill>
                          <a:latin typeface="Meiryo UI" panose="020B0604030504040204" pitchFamily="50" charset="-128"/>
                          <a:ea typeface="Meiryo UI" panose="020B0604030504040204" pitchFamily="50" charset="-128"/>
                          <a:cs typeface="メイリオ"/>
                        </a:rPr>
                        <a:t>％　　　　　</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②電子ギフト利用件数</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　　</a:t>
                      </a:r>
                      <a:r>
                        <a:rPr lang="en-US" altLang="ja-JP" sz="1100" dirty="0">
                          <a:solidFill>
                            <a:srgbClr val="FF0000"/>
                          </a:solidFill>
                          <a:latin typeface="Meiryo UI" panose="020B0604030504040204" pitchFamily="50" charset="-128"/>
                          <a:ea typeface="Meiryo UI" panose="020B0604030504040204" pitchFamily="50" charset="-128"/>
                          <a:cs typeface="メイリオ"/>
                        </a:rPr>
                        <a:t>2,000</a:t>
                      </a:r>
                      <a:r>
                        <a:rPr lang="ja-JP" altLang="en-US" sz="1100" dirty="0">
                          <a:solidFill>
                            <a:srgbClr val="FF0000"/>
                          </a:solidFill>
                          <a:latin typeface="Meiryo UI" panose="020B0604030504040204" pitchFamily="50" charset="-128"/>
                          <a:ea typeface="Meiryo UI" panose="020B0604030504040204" pitchFamily="50" charset="-128"/>
                          <a:cs typeface="メイリオ"/>
                        </a:rPr>
                        <a:t>件（宿泊施設</a:t>
                      </a:r>
                      <a:r>
                        <a:rPr lang="en-US" altLang="ja-JP" sz="1100" dirty="0">
                          <a:solidFill>
                            <a:srgbClr val="FF0000"/>
                          </a:solidFill>
                          <a:latin typeface="Meiryo UI" panose="020B0604030504040204" pitchFamily="50" charset="-128"/>
                          <a:ea typeface="Meiryo UI" panose="020B0604030504040204" pitchFamily="50" charset="-128"/>
                          <a:cs typeface="メイリオ"/>
                        </a:rPr>
                        <a:t>500</a:t>
                      </a:r>
                      <a:r>
                        <a:rPr lang="ja-JP" altLang="en-US" sz="1100" dirty="0">
                          <a:solidFill>
                            <a:srgbClr val="FF0000"/>
                          </a:solidFill>
                          <a:latin typeface="Meiryo UI" panose="020B0604030504040204" pitchFamily="50" charset="-128"/>
                          <a:ea typeface="Meiryo UI" panose="020B0604030504040204" pitchFamily="50" charset="-128"/>
                          <a:cs typeface="メイリオ"/>
                        </a:rPr>
                        <a:t>件、飲食店</a:t>
                      </a:r>
                      <a:r>
                        <a:rPr lang="en-US" altLang="ja-JP" sz="1100" dirty="0">
                          <a:solidFill>
                            <a:srgbClr val="FF0000"/>
                          </a:solidFill>
                          <a:latin typeface="Meiryo UI" panose="020B0604030504040204" pitchFamily="50" charset="-128"/>
                          <a:ea typeface="Meiryo UI" panose="020B0604030504040204" pitchFamily="50" charset="-128"/>
                          <a:cs typeface="メイリオ"/>
                        </a:rPr>
                        <a:t>1250</a:t>
                      </a:r>
                      <a:r>
                        <a:rPr lang="ja-JP" altLang="en-US" sz="1100" dirty="0">
                          <a:solidFill>
                            <a:srgbClr val="FF0000"/>
                          </a:solidFill>
                          <a:latin typeface="Meiryo UI" panose="020B0604030504040204" pitchFamily="50" charset="-128"/>
                          <a:ea typeface="Meiryo UI" panose="020B0604030504040204" pitchFamily="50" charset="-128"/>
                          <a:cs typeface="メイリオ"/>
                        </a:rPr>
                        <a:t>件、体験施設</a:t>
                      </a:r>
                      <a:r>
                        <a:rPr lang="en-US" altLang="ja-JP" sz="1100" dirty="0">
                          <a:solidFill>
                            <a:srgbClr val="FF0000"/>
                          </a:solidFill>
                          <a:latin typeface="Meiryo UI" panose="020B0604030504040204" pitchFamily="50" charset="-128"/>
                          <a:ea typeface="Meiryo UI" panose="020B0604030504040204" pitchFamily="50" charset="-128"/>
                          <a:cs typeface="メイリオ"/>
                        </a:rPr>
                        <a:t>250</a:t>
                      </a:r>
                      <a:r>
                        <a:rPr lang="ja-JP" altLang="en-US" sz="1100" dirty="0">
                          <a:solidFill>
                            <a:srgbClr val="FF0000"/>
                          </a:solidFill>
                          <a:latin typeface="Meiryo UI" panose="020B0604030504040204" pitchFamily="50" charset="-128"/>
                          <a:ea typeface="Meiryo UI" panose="020B0604030504040204" pitchFamily="50" charset="-128"/>
                          <a:cs typeface="メイリオ"/>
                        </a:rPr>
                        <a:t>件）</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③</a:t>
                      </a:r>
                      <a:r>
                        <a:rPr lang="ja-JP" altLang="en-US" sz="1100" u="sng" dirty="0">
                          <a:solidFill>
                            <a:srgbClr val="FF0000"/>
                          </a:solidFill>
                          <a:latin typeface="Meiryo UI" panose="020B0604030504040204" pitchFamily="50" charset="-128"/>
                          <a:ea typeface="Meiryo UI" panose="020B0604030504040204" pitchFamily="50" charset="-128"/>
                          <a:cs typeface="メイリオ"/>
                        </a:rPr>
                        <a:t>（①②の成果）手数料収入　</a:t>
                      </a:r>
                      <a:r>
                        <a:rPr lang="en-US" altLang="ja-JP" sz="1100" u="sng" dirty="0">
                          <a:solidFill>
                            <a:srgbClr val="FF0000"/>
                          </a:solidFill>
                          <a:latin typeface="Meiryo UI" panose="020B0604030504040204" pitchFamily="50" charset="-128"/>
                          <a:ea typeface="Meiryo UI" panose="020B0604030504040204" pitchFamily="50" charset="-128"/>
                          <a:cs typeface="メイリオ"/>
                        </a:rPr>
                        <a:t>2,000</a:t>
                      </a:r>
                      <a:r>
                        <a:rPr lang="ja-JP" altLang="en-US" sz="1100" u="sng" dirty="0">
                          <a:solidFill>
                            <a:srgbClr val="FF0000"/>
                          </a:solidFill>
                          <a:latin typeface="Meiryo UI" panose="020B0604030504040204" pitchFamily="50" charset="-128"/>
                          <a:ea typeface="Meiryo UI" panose="020B0604030504040204" pitchFamily="50" charset="-128"/>
                          <a:cs typeface="メイリオ"/>
                        </a:rPr>
                        <a:t>千円</a:t>
                      </a:r>
                      <a:endParaRPr lang="en-US" altLang="ja-JP" sz="1100" u="sng" dirty="0">
                        <a:solidFill>
                          <a:srgbClr val="FF0000"/>
                        </a:solidFill>
                        <a:latin typeface="Meiryo UI" panose="020B0604030504040204" pitchFamily="50" charset="-128"/>
                        <a:ea typeface="Meiryo UI" panose="020B0604030504040204" pitchFamily="50" charset="-128"/>
                        <a:cs typeface="メイリオ"/>
                      </a:endParaRPr>
                    </a:p>
                  </a:txBody>
                  <a:tcPr/>
                </a:tc>
                <a:extLst>
                  <a:ext uri="{0D108BD9-81ED-4DB2-BD59-A6C34878D82A}">
                    <a16:rowId xmlns:a16="http://schemas.microsoft.com/office/drawing/2014/main" val="4083156489"/>
                  </a:ext>
                </a:extLst>
              </a:tr>
            </a:tbl>
          </a:graphicData>
        </a:graphic>
      </p:graphicFrame>
      <p:sp>
        <p:nvSpPr>
          <p:cNvPr id="8" name="スライド番号プレースホルダー 7">
            <a:extLst>
              <a:ext uri="{FF2B5EF4-FFF2-40B4-BE49-F238E27FC236}">
                <a16:creationId xmlns:a16="http://schemas.microsoft.com/office/drawing/2014/main" id="{145DD8F3-BEFA-4CB6-6B95-FF558F3CACC5}"/>
              </a:ext>
            </a:extLst>
          </p:cNvPr>
          <p:cNvSpPr>
            <a:spLocks noGrp="1"/>
          </p:cNvSpPr>
          <p:nvPr>
            <p:ph type="sldNum" sz="quarter" idx="12"/>
          </p:nvPr>
        </p:nvSpPr>
        <p:spPr>
          <a:xfrm>
            <a:off x="9348893" y="6449398"/>
            <a:ext cx="2743200" cy="365125"/>
          </a:xfrm>
        </p:spPr>
        <p:txBody>
          <a:bodyPr/>
          <a:lstStyle/>
          <a:p>
            <a:fld id="{1B417C47-8415-4130-8DB2-9E7F47CC5EE9}" type="slidenum">
              <a:rPr kumimoji="1" lang="ja-JP" altLang="en-US" smtClean="0"/>
              <a:t>3</a:t>
            </a:fld>
            <a:endParaRPr kumimoji="1" lang="ja-JP" altLang="en-US" dirty="0"/>
          </a:p>
        </p:txBody>
      </p:sp>
      <p:pic>
        <p:nvPicPr>
          <p:cNvPr id="10" name="図 9">
            <a:extLst>
              <a:ext uri="{FF2B5EF4-FFF2-40B4-BE49-F238E27FC236}">
                <a16:creationId xmlns:a16="http://schemas.microsoft.com/office/drawing/2014/main" id="{F27B9889-BFF9-2CEF-C80C-0895062CCE05}"/>
              </a:ext>
            </a:extLst>
          </p:cNvPr>
          <p:cNvPicPr>
            <a:picLocks noChangeAspect="1"/>
          </p:cNvPicPr>
          <p:nvPr/>
        </p:nvPicPr>
        <p:blipFill>
          <a:blip r:embed="rId2"/>
          <a:stretch>
            <a:fillRect/>
          </a:stretch>
        </p:blipFill>
        <p:spPr>
          <a:xfrm>
            <a:off x="4447084" y="681397"/>
            <a:ext cx="2292386" cy="426034"/>
          </a:xfrm>
          <a:prstGeom prst="rect">
            <a:avLst/>
          </a:prstGeom>
        </p:spPr>
      </p:pic>
      <p:graphicFrame>
        <p:nvGraphicFramePr>
          <p:cNvPr id="20" name="表 19">
            <a:extLst>
              <a:ext uri="{FF2B5EF4-FFF2-40B4-BE49-F238E27FC236}">
                <a16:creationId xmlns:a16="http://schemas.microsoft.com/office/drawing/2014/main" id="{8B0D8BD2-8793-2D9D-FC02-C1B38E60E049}"/>
              </a:ext>
            </a:extLst>
          </p:cNvPr>
          <p:cNvGraphicFramePr>
            <a:graphicFrameLocks noGrp="1"/>
          </p:cNvGraphicFramePr>
          <p:nvPr>
            <p:extLst>
              <p:ext uri="{D42A27DB-BD31-4B8C-83A1-F6EECF244321}">
                <p14:modId xmlns:p14="http://schemas.microsoft.com/office/powerpoint/2010/main" val="2767113982"/>
              </p:ext>
            </p:extLst>
          </p:nvPr>
        </p:nvGraphicFramePr>
        <p:xfrm>
          <a:off x="4447084" y="1128298"/>
          <a:ext cx="7650079" cy="5145488"/>
        </p:xfrm>
        <a:graphic>
          <a:graphicData uri="http://schemas.openxmlformats.org/drawingml/2006/table">
            <a:tbl>
              <a:tblPr/>
              <a:tblGrid>
                <a:gridCol w="234241">
                  <a:extLst>
                    <a:ext uri="{9D8B030D-6E8A-4147-A177-3AD203B41FA5}">
                      <a16:colId xmlns:a16="http://schemas.microsoft.com/office/drawing/2014/main" val="865389281"/>
                    </a:ext>
                  </a:extLst>
                </a:gridCol>
                <a:gridCol w="1448542">
                  <a:extLst>
                    <a:ext uri="{9D8B030D-6E8A-4147-A177-3AD203B41FA5}">
                      <a16:colId xmlns:a16="http://schemas.microsoft.com/office/drawing/2014/main" val="3188484799"/>
                    </a:ext>
                  </a:extLst>
                </a:gridCol>
                <a:gridCol w="131980">
                  <a:extLst>
                    <a:ext uri="{9D8B030D-6E8A-4147-A177-3AD203B41FA5}">
                      <a16:colId xmlns:a16="http://schemas.microsoft.com/office/drawing/2014/main" val="3267598268"/>
                    </a:ext>
                  </a:extLst>
                </a:gridCol>
                <a:gridCol w="158456">
                  <a:extLst>
                    <a:ext uri="{9D8B030D-6E8A-4147-A177-3AD203B41FA5}">
                      <a16:colId xmlns:a16="http://schemas.microsoft.com/office/drawing/2014/main" val="3765935349"/>
                    </a:ext>
                  </a:extLst>
                </a:gridCol>
                <a:gridCol w="158456">
                  <a:extLst>
                    <a:ext uri="{9D8B030D-6E8A-4147-A177-3AD203B41FA5}">
                      <a16:colId xmlns:a16="http://schemas.microsoft.com/office/drawing/2014/main" val="1638545577"/>
                    </a:ext>
                  </a:extLst>
                </a:gridCol>
                <a:gridCol w="158456">
                  <a:extLst>
                    <a:ext uri="{9D8B030D-6E8A-4147-A177-3AD203B41FA5}">
                      <a16:colId xmlns:a16="http://schemas.microsoft.com/office/drawing/2014/main" val="926841909"/>
                    </a:ext>
                  </a:extLst>
                </a:gridCol>
                <a:gridCol w="158456">
                  <a:extLst>
                    <a:ext uri="{9D8B030D-6E8A-4147-A177-3AD203B41FA5}">
                      <a16:colId xmlns:a16="http://schemas.microsoft.com/office/drawing/2014/main" val="529541597"/>
                    </a:ext>
                  </a:extLst>
                </a:gridCol>
                <a:gridCol w="158456">
                  <a:extLst>
                    <a:ext uri="{9D8B030D-6E8A-4147-A177-3AD203B41FA5}">
                      <a16:colId xmlns:a16="http://schemas.microsoft.com/office/drawing/2014/main" val="3470669980"/>
                    </a:ext>
                  </a:extLst>
                </a:gridCol>
                <a:gridCol w="164440">
                  <a:extLst>
                    <a:ext uri="{9D8B030D-6E8A-4147-A177-3AD203B41FA5}">
                      <a16:colId xmlns:a16="http://schemas.microsoft.com/office/drawing/2014/main" val="1794413952"/>
                    </a:ext>
                  </a:extLst>
                </a:gridCol>
                <a:gridCol w="191460">
                  <a:extLst>
                    <a:ext uri="{9D8B030D-6E8A-4147-A177-3AD203B41FA5}">
                      <a16:colId xmlns:a16="http://schemas.microsoft.com/office/drawing/2014/main" val="1470206882"/>
                    </a:ext>
                  </a:extLst>
                </a:gridCol>
                <a:gridCol w="162560">
                  <a:extLst>
                    <a:ext uri="{9D8B030D-6E8A-4147-A177-3AD203B41FA5}">
                      <a16:colId xmlns:a16="http://schemas.microsoft.com/office/drawing/2014/main" val="3861393588"/>
                    </a:ext>
                  </a:extLst>
                </a:gridCol>
                <a:gridCol w="115365">
                  <a:extLst>
                    <a:ext uri="{9D8B030D-6E8A-4147-A177-3AD203B41FA5}">
                      <a16:colId xmlns:a16="http://schemas.microsoft.com/office/drawing/2014/main" val="1365925081"/>
                    </a:ext>
                  </a:extLst>
                </a:gridCol>
                <a:gridCol w="158456">
                  <a:extLst>
                    <a:ext uri="{9D8B030D-6E8A-4147-A177-3AD203B41FA5}">
                      <a16:colId xmlns:a16="http://schemas.microsoft.com/office/drawing/2014/main" val="1720190691"/>
                    </a:ext>
                  </a:extLst>
                </a:gridCol>
                <a:gridCol w="158456">
                  <a:extLst>
                    <a:ext uri="{9D8B030D-6E8A-4147-A177-3AD203B41FA5}">
                      <a16:colId xmlns:a16="http://schemas.microsoft.com/office/drawing/2014/main" val="1859389806"/>
                    </a:ext>
                  </a:extLst>
                </a:gridCol>
                <a:gridCol w="158456">
                  <a:extLst>
                    <a:ext uri="{9D8B030D-6E8A-4147-A177-3AD203B41FA5}">
                      <a16:colId xmlns:a16="http://schemas.microsoft.com/office/drawing/2014/main" val="1569332310"/>
                    </a:ext>
                  </a:extLst>
                </a:gridCol>
                <a:gridCol w="158456">
                  <a:extLst>
                    <a:ext uri="{9D8B030D-6E8A-4147-A177-3AD203B41FA5}">
                      <a16:colId xmlns:a16="http://schemas.microsoft.com/office/drawing/2014/main" val="677568254"/>
                    </a:ext>
                  </a:extLst>
                </a:gridCol>
                <a:gridCol w="158456">
                  <a:extLst>
                    <a:ext uri="{9D8B030D-6E8A-4147-A177-3AD203B41FA5}">
                      <a16:colId xmlns:a16="http://schemas.microsoft.com/office/drawing/2014/main" val="3307481173"/>
                    </a:ext>
                  </a:extLst>
                </a:gridCol>
                <a:gridCol w="158456">
                  <a:extLst>
                    <a:ext uri="{9D8B030D-6E8A-4147-A177-3AD203B41FA5}">
                      <a16:colId xmlns:a16="http://schemas.microsoft.com/office/drawing/2014/main" val="782531908"/>
                    </a:ext>
                  </a:extLst>
                </a:gridCol>
                <a:gridCol w="158456">
                  <a:extLst>
                    <a:ext uri="{9D8B030D-6E8A-4147-A177-3AD203B41FA5}">
                      <a16:colId xmlns:a16="http://schemas.microsoft.com/office/drawing/2014/main" val="1972768269"/>
                    </a:ext>
                  </a:extLst>
                </a:gridCol>
                <a:gridCol w="158456">
                  <a:extLst>
                    <a:ext uri="{9D8B030D-6E8A-4147-A177-3AD203B41FA5}">
                      <a16:colId xmlns:a16="http://schemas.microsoft.com/office/drawing/2014/main" val="1600104962"/>
                    </a:ext>
                  </a:extLst>
                </a:gridCol>
                <a:gridCol w="158456">
                  <a:extLst>
                    <a:ext uri="{9D8B030D-6E8A-4147-A177-3AD203B41FA5}">
                      <a16:colId xmlns:a16="http://schemas.microsoft.com/office/drawing/2014/main" val="2064661400"/>
                    </a:ext>
                  </a:extLst>
                </a:gridCol>
                <a:gridCol w="158456">
                  <a:extLst>
                    <a:ext uri="{9D8B030D-6E8A-4147-A177-3AD203B41FA5}">
                      <a16:colId xmlns:a16="http://schemas.microsoft.com/office/drawing/2014/main" val="3993587005"/>
                    </a:ext>
                  </a:extLst>
                </a:gridCol>
                <a:gridCol w="158456">
                  <a:extLst>
                    <a:ext uri="{9D8B030D-6E8A-4147-A177-3AD203B41FA5}">
                      <a16:colId xmlns:a16="http://schemas.microsoft.com/office/drawing/2014/main" val="3680800826"/>
                    </a:ext>
                  </a:extLst>
                </a:gridCol>
                <a:gridCol w="158456">
                  <a:extLst>
                    <a:ext uri="{9D8B030D-6E8A-4147-A177-3AD203B41FA5}">
                      <a16:colId xmlns:a16="http://schemas.microsoft.com/office/drawing/2014/main" val="3527664988"/>
                    </a:ext>
                  </a:extLst>
                </a:gridCol>
                <a:gridCol w="158456">
                  <a:extLst>
                    <a:ext uri="{9D8B030D-6E8A-4147-A177-3AD203B41FA5}">
                      <a16:colId xmlns:a16="http://schemas.microsoft.com/office/drawing/2014/main" val="3962055725"/>
                    </a:ext>
                  </a:extLst>
                </a:gridCol>
                <a:gridCol w="158456">
                  <a:extLst>
                    <a:ext uri="{9D8B030D-6E8A-4147-A177-3AD203B41FA5}">
                      <a16:colId xmlns:a16="http://schemas.microsoft.com/office/drawing/2014/main" val="4167685278"/>
                    </a:ext>
                  </a:extLst>
                </a:gridCol>
                <a:gridCol w="158456">
                  <a:extLst>
                    <a:ext uri="{9D8B030D-6E8A-4147-A177-3AD203B41FA5}">
                      <a16:colId xmlns:a16="http://schemas.microsoft.com/office/drawing/2014/main" val="3271882436"/>
                    </a:ext>
                  </a:extLst>
                </a:gridCol>
                <a:gridCol w="158456">
                  <a:extLst>
                    <a:ext uri="{9D8B030D-6E8A-4147-A177-3AD203B41FA5}">
                      <a16:colId xmlns:a16="http://schemas.microsoft.com/office/drawing/2014/main" val="3559992419"/>
                    </a:ext>
                  </a:extLst>
                </a:gridCol>
                <a:gridCol w="158456">
                  <a:extLst>
                    <a:ext uri="{9D8B030D-6E8A-4147-A177-3AD203B41FA5}">
                      <a16:colId xmlns:a16="http://schemas.microsoft.com/office/drawing/2014/main" val="4282862470"/>
                    </a:ext>
                  </a:extLst>
                </a:gridCol>
                <a:gridCol w="158456">
                  <a:extLst>
                    <a:ext uri="{9D8B030D-6E8A-4147-A177-3AD203B41FA5}">
                      <a16:colId xmlns:a16="http://schemas.microsoft.com/office/drawing/2014/main" val="1085347922"/>
                    </a:ext>
                  </a:extLst>
                </a:gridCol>
                <a:gridCol w="158456">
                  <a:extLst>
                    <a:ext uri="{9D8B030D-6E8A-4147-A177-3AD203B41FA5}">
                      <a16:colId xmlns:a16="http://schemas.microsoft.com/office/drawing/2014/main" val="4159997680"/>
                    </a:ext>
                  </a:extLst>
                </a:gridCol>
                <a:gridCol w="158456">
                  <a:extLst>
                    <a:ext uri="{9D8B030D-6E8A-4147-A177-3AD203B41FA5}">
                      <a16:colId xmlns:a16="http://schemas.microsoft.com/office/drawing/2014/main" val="105521400"/>
                    </a:ext>
                  </a:extLst>
                </a:gridCol>
                <a:gridCol w="158456">
                  <a:extLst>
                    <a:ext uri="{9D8B030D-6E8A-4147-A177-3AD203B41FA5}">
                      <a16:colId xmlns:a16="http://schemas.microsoft.com/office/drawing/2014/main" val="1356193984"/>
                    </a:ext>
                  </a:extLst>
                </a:gridCol>
                <a:gridCol w="158456">
                  <a:extLst>
                    <a:ext uri="{9D8B030D-6E8A-4147-A177-3AD203B41FA5}">
                      <a16:colId xmlns:a16="http://schemas.microsoft.com/office/drawing/2014/main" val="1175211301"/>
                    </a:ext>
                  </a:extLst>
                </a:gridCol>
                <a:gridCol w="158456">
                  <a:extLst>
                    <a:ext uri="{9D8B030D-6E8A-4147-A177-3AD203B41FA5}">
                      <a16:colId xmlns:a16="http://schemas.microsoft.com/office/drawing/2014/main" val="3926002271"/>
                    </a:ext>
                  </a:extLst>
                </a:gridCol>
                <a:gridCol w="158456">
                  <a:extLst>
                    <a:ext uri="{9D8B030D-6E8A-4147-A177-3AD203B41FA5}">
                      <a16:colId xmlns:a16="http://schemas.microsoft.com/office/drawing/2014/main" val="2800248781"/>
                    </a:ext>
                  </a:extLst>
                </a:gridCol>
                <a:gridCol w="158456">
                  <a:extLst>
                    <a:ext uri="{9D8B030D-6E8A-4147-A177-3AD203B41FA5}">
                      <a16:colId xmlns:a16="http://schemas.microsoft.com/office/drawing/2014/main" val="4042534838"/>
                    </a:ext>
                  </a:extLst>
                </a:gridCol>
                <a:gridCol w="158456">
                  <a:extLst>
                    <a:ext uri="{9D8B030D-6E8A-4147-A177-3AD203B41FA5}">
                      <a16:colId xmlns:a16="http://schemas.microsoft.com/office/drawing/2014/main" val="1170864883"/>
                    </a:ext>
                  </a:extLst>
                </a:gridCol>
                <a:gridCol w="289355">
                  <a:extLst>
                    <a:ext uri="{9D8B030D-6E8A-4147-A177-3AD203B41FA5}">
                      <a16:colId xmlns:a16="http://schemas.microsoft.com/office/drawing/2014/main" val="1239111168"/>
                    </a:ext>
                  </a:extLst>
                </a:gridCol>
              </a:tblGrid>
              <a:tr h="330922">
                <a:tc rowSpan="14">
                  <a:txBody>
                    <a:bodyPr/>
                    <a:lstStyle/>
                    <a:p>
                      <a:pPr algn="ctr" fontAlgn="ctr"/>
                      <a:r>
                        <a:rPr lang="ja-JP" altLang="en-US" sz="1100" b="1" i="0" u="none" strike="noStrike" dirty="0">
                          <a:solidFill>
                            <a:srgbClr val="FFFFFF"/>
                          </a:solidFill>
                          <a:effectLst/>
                          <a:latin typeface="Meiryo UI"/>
                          <a:ea typeface="Meiryo UI"/>
                        </a:rPr>
                        <a:t>全</a:t>
                      </a:r>
                      <a:br>
                        <a:rPr lang="ja-JP" altLang="en-US" sz="1100" b="1" i="0" u="none" strike="noStrike" dirty="0">
                          <a:solidFill>
                            <a:srgbClr val="FFFFFF"/>
                          </a:solidFill>
                          <a:effectLst/>
                          <a:latin typeface="Meiryo UI"/>
                          <a:ea typeface="Meiryo UI"/>
                        </a:rPr>
                      </a:br>
                      <a:r>
                        <a:rPr lang="ja-JP" altLang="en-US" sz="1100" b="1" i="0" u="none" strike="noStrike" dirty="0">
                          <a:solidFill>
                            <a:srgbClr val="FFFFFF"/>
                          </a:solidFill>
                          <a:effectLst/>
                          <a:latin typeface="Meiryo UI"/>
                          <a:ea typeface="Meiryo UI"/>
                        </a:rPr>
                        <a:t>体ス　ケジ　ュ　ール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ja-JP" altLang="en-US" sz="1400" b="1" i="0" u="none" strike="noStrike" dirty="0">
                          <a:solidFill>
                            <a:srgbClr val="FFFFFF"/>
                          </a:solidFill>
                          <a:effectLst/>
                          <a:latin typeface="Meiryo UI" panose="020B0604030504040204" pitchFamily="50" charset="-128"/>
                          <a:ea typeface="Meiryo UI" panose="020B0604030504040204" pitchFamily="50" charset="-128"/>
                        </a:rPr>
                        <a:t>年数</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gridSpan="12">
                  <a:txBody>
                    <a:bodyPr/>
                    <a:lstStyle/>
                    <a:p>
                      <a:pPr algn="ctr" fontAlgn="ctr"/>
                      <a:r>
                        <a:rPr lang="en-US" altLang="ja-JP" sz="1400" b="1" i="0" u="none" strike="noStrike">
                          <a:solidFill>
                            <a:srgbClr val="FFFFFF"/>
                          </a:solidFill>
                          <a:effectLst/>
                          <a:latin typeface="Meiryo UI" panose="020B0604030504040204" pitchFamily="50" charset="-128"/>
                          <a:ea typeface="Meiryo UI" panose="020B0604030504040204" pitchFamily="50" charset="-128"/>
                        </a:rPr>
                        <a:t>1</a:t>
                      </a:r>
                      <a:r>
                        <a:rPr lang="ja-JP" altLang="en-US" sz="1400" b="1" i="0" u="none" strike="noStrike">
                          <a:solidFill>
                            <a:srgbClr val="FFFFFF"/>
                          </a:solidFill>
                          <a:effectLst/>
                          <a:latin typeface="Meiryo UI" panose="020B0604030504040204" pitchFamily="50" charset="-128"/>
                          <a:ea typeface="Meiryo UI" panose="020B0604030504040204" pitchFamily="50" charset="-128"/>
                        </a:rPr>
                        <a:t>年目</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12">
                  <a:txBody>
                    <a:bodyPr/>
                    <a:lstStyle/>
                    <a:p>
                      <a:pPr algn="ctr" fontAlgn="ctr"/>
                      <a:r>
                        <a:rPr lang="en-US" altLang="ja-JP" sz="1400" b="1" i="0" u="none" strike="noStrike">
                          <a:solidFill>
                            <a:srgbClr val="FFFFFF"/>
                          </a:solidFill>
                          <a:effectLst/>
                          <a:latin typeface="Meiryo UI" panose="020B0604030504040204" pitchFamily="50" charset="-128"/>
                          <a:ea typeface="Meiryo UI" panose="020B0604030504040204" pitchFamily="50" charset="-128"/>
                        </a:rPr>
                        <a:t>2</a:t>
                      </a:r>
                      <a:r>
                        <a:rPr lang="ja-JP" altLang="en-US" sz="1400" b="1" i="0" u="none" strike="noStrike">
                          <a:solidFill>
                            <a:srgbClr val="FFFFFF"/>
                          </a:solidFill>
                          <a:effectLst/>
                          <a:latin typeface="Meiryo UI" panose="020B0604030504040204" pitchFamily="50" charset="-128"/>
                          <a:ea typeface="Meiryo UI" panose="020B0604030504040204" pitchFamily="50" charset="-128"/>
                        </a:rPr>
                        <a:t>年目</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12">
                  <a:txBody>
                    <a:bodyPr/>
                    <a:lstStyle/>
                    <a:p>
                      <a:pPr algn="ctr" fontAlgn="ctr"/>
                      <a:r>
                        <a:rPr lang="en-US" altLang="ja-JP" sz="1400" b="1" i="0" u="none" strike="noStrike">
                          <a:solidFill>
                            <a:srgbClr val="FFFFFF"/>
                          </a:solidFill>
                          <a:effectLst/>
                          <a:latin typeface="Meiryo UI" panose="020B0604030504040204" pitchFamily="50" charset="-128"/>
                          <a:ea typeface="Meiryo UI" panose="020B0604030504040204" pitchFamily="50" charset="-128"/>
                        </a:rPr>
                        <a:t>3</a:t>
                      </a:r>
                      <a:r>
                        <a:rPr lang="ja-JP" altLang="en-US" sz="1400" b="1" i="0" u="none" strike="noStrike">
                          <a:solidFill>
                            <a:srgbClr val="FFFFFF"/>
                          </a:solidFill>
                          <a:effectLst/>
                          <a:latin typeface="Meiryo UI" panose="020B0604030504040204" pitchFamily="50" charset="-128"/>
                          <a:ea typeface="Meiryo UI" panose="020B0604030504040204" pitchFamily="50" charset="-128"/>
                        </a:rPr>
                        <a:t>年目</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14">
                  <a:txBody>
                    <a:bodyPr/>
                    <a:lstStyle/>
                    <a:p>
                      <a:pPr algn="ctr" fontAlgn="ctr"/>
                      <a:r>
                        <a:rPr lang="ja-JP" altLang="en-US" sz="1200" b="1" i="0" u="none" strike="noStrike">
                          <a:solidFill>
                            <a:srgbClr val="FFFFFF"/>
                          </a:solidFill>
                          <a:effectLst/>
                          <a:latin typeface="Meiryo UI" panose="020B0604030504040204" pitchFamily="50" charset="-128"/>
                          <a:ea typeface="Meiryo UI" panose="020B0604030504040204" pitchFamily="50" charset="-128"/>
                        </a:rPr>
                        <a:t>自</a:t>
                      </a:r>
                      <a:br>
                        <a:rPr lang="ja-JP" altLang="en-US" sz="1200" b="1" i="0" u="none" strike="noStrike">
                          <a:solidFill>
                            <a:srgbClr val="FFFFFF"/>
                          </a:solidFill>
                          <a:effectLst/>
                          <a:latin typeface="Meiryo UI" panose="020B0604030504040204" pitchFamily="50" charset="-128"/>
                          <a:ea typeface="Meiryo UI" panose="020B0604030504040204" pitchFamily="50" charset="-128"/>
                        </a:rPr>
                      </a:br>
                      <a:r>
                        <a:rPr lang="ja-JP" altLang="en-US" sz="1200" b="1" i="0" u="none" strike="noStrike">
                          <a:solidFill>
                            <a:srgbClr val="FFFFFF"/>
                          </a:solidFill>
                          <a:effectLst/>
                          <a:latin typeface="Meiryo UI" panose="020B0604030504040204" pitchFamily="50" charset="-128"/>
                          <a:ea typeface="Meiryo UI" panose="020B0604030504040204" pitchFamily="50" charset="-128"/>
                        </a:rPr>
                        <a:t>走</a:t>
                      </a:r>
                      <a:br>
                        <a:rPr lang="ja-JP" altLang="en-US" sz="1200" b="1" i="0" u="none" strike="noStrike">
                          <a:solidFill>
                            <a:srgbClr val="FFFFFF"/>
                          </a:solidFill>
                          <a:effectLst/>
                          <a:latin typeface="Meiryo UI" panose="020B0604030504040204" pitchFamily="50" charset="-128"/>
                          <a:ea typeface="Meiryo UI" panose="020B0604030504040204" pitchFamily="50" charset="-128"/>
                        </a:rPr>
                      </a:br>
                      <a:r>
                        <a:rPr lang="ja-JP" altLang="en-US" sz="1200" b="1" i="0" u="none" strike="noStrike">
                          <a:solidFill>
                            <a:srgbClr val="FFFFFF"/>
                          </a:solidFill>
                          <a:effectLst/>
                          <a:latin typeface="Meiryo UI" panose="020B0604030504040204" pitchFamily="50" charset="-128"/>
                          <a:ea typeface="Meiryo UI" panose="020B0604030504040204" pitchFamily="50" charset="-128"/>
                        </a:rPr>
                        <a:t>化</a:t>
                      </a:r>
                      <a:br>
                        <a:rPr lang="ja-JP" altLang="en-US" sz="1200" b="1" i="0" u="none" strike="noStrike">
                          <a:solidFill>
                            <a:srgbClr val="FFFFFF"/>
                          </a:solidFill>
                          <a:effectLst/>
                          <a:latin typeface="Meiryo UI" panose="020B0604030504040204" pitchFamily="50" charset="-128"/>
                          <a:ea typeface="Meiryo UI" panose="020B0604030504040204" pitchFamily="50" charset="-128"/>
                        </a:rPr>
                      </a:br>
                      <a:r>
                        <a:rPr lang="ja-JP" altLang="en-US" sz="1200" b="1" i="0" u="none" strike="noStrike">
                          <a:solidFill>
                            <a:srgbClr val="FFFFFF"/>
                          </a:solidFill>
                          <a:effectLst/>
                          <a:latin typeface="Meiryo UI" panose="020B0604030504040204" pitchFamily="50" charset="-128"/>
                          <a:ea typeface="Meiryo UI" panose="020B0604030504040204" pitchFamily="50" charset="-128"/>
                        </a:rPr>
                        <a:t>・</a:t>
                      </a:r>
                      <a:br>
                        <a:rPr lang="ja-JP" altLang="en-US" sz="1200" b="1" i="0" u="none" strike="noStrike">
                          <a:solidFill>
                            <a:srgbClr val="FFFFFF"/>
                          </a:solidFill>
                          <a:effectLst/>
                          <a:latin typeface="Meiryo UI" panose="020B0604030504040204" pitchFamily="50" charset="-128"/>
                          <a:ea typeface="Meiryo UI" panose="020B0604030504040204" pitchFamily="50" charset="-128"/>
                        </a:rPr>
                      </a:br>
                      <a:r>
                        <a:rPr lang="ja-JP" altLang="en-US" sz="1200" b="1" i="0" u="none" strike="noStrike">
                          <a:solidFill>
                            <a:srgbClr val="FFFFFF"/>
                          </a:solidFill>
                          <a:effectLst/>
                          <a:latin typeface="Meiryo UI" panose="020B0604030504040204" pitchFamily="50" charset="-128"/>
                          <a:ea typeface="Meiryo UI" panose="020B0604030504040204" pitchFamily="50" charset="-128"/>
                        </a:rPr>
                        <a:t>横</a:t>
                      </a:r>
                      <a:br>
                        <a:rPr lang="ja-JP" altLang="en-US" sz="1200" b="1" i="0" u="none" strike="noStrike">
                          <a:solidFill>
                            <a:srgbClr val="FFFFFF"/>
                          </a:solidFill>
                          <a:effectLst/>
                          <a:latin typeface="Meiryo UI" panose="020B0604030504040204" pitchFamily="50" charset="-128"/>
                          <a:ea typeface="Meiryo UI" panose="020B0604030504040204" pitchFamily="50" charset="-128"/>
                        </a:rPr>
                      </a:br>
                      <a:r>
                        <a:rPr lang="ja-JP" altLang="en-US" sz="1200" b="1" i="0" u="none" strike="noStrike">
                          <a:solidFill>
                            <a:srgbClr val="FFFFFF"/>
                          </a:solidFill>
                          <a:effectLst/>
                          <a:latin typeface="Meiryo UI" panose="020B0604030504040204" pitchFamily="50" charset="-128"/>
                          <a:ea typeface="Meiryo UI" panose="020B0604030504040204" pitchFamily="50" charset="-128"/>
                        </a:rPr>
                        <a:t>展</a:t>
                      </a:r>
                      <a:br>
                        <a:rPr lang="ja-JP" altLang="en-US" sz="1200" b="1" i="0" u="none" strike="noStrike">
                          <a:solidFill>
                            <a:srgbClr val="FFFFFF"/>
                          </a:solidFill>
                          <a:effectLst/>
                          <a:latin typeface="Meiryo UI" panose="020B0604030504040204" pitchFamily="50" charset="-128"/>
                          <a:ea typeface="Meiryo UI" panose="020B0604030504040204" pitchFamily="50" charset="-128"/>
                        </a:rPr>
                      </a:br>
                      <a:r>
                        <a:rPr lang="ja-JP" altLang="en-US" sz="1200" b="1" i="0" u="none" strike="noStrike">
                          <a:solidFill>
                            <a:srgbClr val="FFFFFF"/>
                          </a:solidFill>
                          <a:effectLst/>
                          <a:latin typeface="Meiryo UI" panose="020B0604030504040204" pitchFamily="50" charset="-128"/>
                          <a:ea typeface="Meiryo UI" panose="020B0604030504040204" pitchFamily="50" charset="-128"/>
                        </a:rPr>
                        <a:t>開</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extLst>
                  <a:ext uri="{0D108BD9-81ED-4DB2-BD59-A6C34878D82A}">
                    <a16:rowId xmlns:a16="http://schemas.microsoft.com/office/drawing/2014/main" val="2678097337"/>
                  </a:ext>
                </a:extLst>
              </a:tr>
              <a:tr h="330922">
                <a:tc vMerge="1">
                  <a:txBody>
                    <a:bodyPr/>
                    <a:lstStyle/>
                    <a:p>
                      <a:endParaRPr kumimoji="1" lang="ja-JP" altLang="en-US"/>
                    </a:p>
                  </a:txBody>
                  <a:tcPr/>
                </a:tc>
                <a:tc>
                  <a:txBody>
                    <a:bodyPr/>
                    <a:lstStyle/>
                    <a:p>
                      <a:pPr algn="ctr" fontAlgn="ctr"/>
                      <a:r>
                        <a:rPr lang="ja-JP" altLang="en-US" sz="1200" b="1" i="0" u="none" strike="noStrike" dirty="0">
                          <a:solidFill>
                            <a:srgbClr val="FFFFFF"/>
                          </a:solidFill>
                          <a:effectLst/>
                          <a:latin typeface="Meiryo UI" panose="020B0604030504040204" pitchFamily="50" charset="-128"/>
                          <a:ea typeface="Meiryo UI" panose="020B0604030504040204" pitchFamily="50" charset="-128"/>
                        </a:rPr>
                        <a:t>項目／月</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900" b="0" i="0" u="none" strike="noStrike" dirty="0">
                          <a:solidFill>
                            <a:srgbClr val="FFFFFF"/>
                          </a:solidFill>
                          <a:effectLst/>
                          <a:latin typeface="Meiryo UI"/>
                          <a:ea typeface="Meiryo UI"/>
                        </a:rPr>
                        <a:t>10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900" b="0" i="0" u="none" strike="noStrike" dirty="0">
                          <a:solidFill>
                            <a:srgbClr val="FFFFFF"/>
                          </a:solidFill>
                          <a:effectLst/>
                          <a:latin typeface="Meiryo UI" panose="020B0604030504040204" pitchFamily="50" charset="-128"/>
                          <a:ea typeface="Meiryo UI" panose="020B0604030504040204" pitchFamily="50" charset="-128"/>
                        </a:rPr>
                        <a:t>11</a:t>
                      </a:r>
                      <a:endParaRPr lang="en-US" altLang="ja-JP" sz="900" b="0" i="0" u="none" strike="noStrike" dirty="0">
                        <a:solidFill>
                          <a:srgbClr val="FFFFFF"/>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800" b="0" i="0" u="none" strike="noStrike" dirty="0">
                          <a:solidFill>
                            <a:srgbClr val="FFFFFF"/>
                          </a:solidFill>
                          <a:effectLst/>
                          <a:latin typeface="Meiryo UI" panose="020B0604030504040204" pitchFamily="50" charset="-128"/>
                          <a:ea typeface="Meiryo UI" panose="020B0604030504040204" pitchFamily="50" charset="-128"/>
                        </a:rPr>
                        <a:t>12</a:t>
                      </a:r>
                      <a:endParaRPr lang="en-US" altLang="ja-JP" sz="800" b="0" i="0" u="none" strike="noStrike" dirty="0">
                        <a:solidFill>
                          <a:srgbClr val="FFFFFF"/>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800" b="0" i="0" u="none" strike="noStrike" dirty="0">
                          <a:solidFill>
                            <a:srgbClr val="FFFFFF"/>
                          </a:solidFill>
                          <a:effectLst/>
                          <a:latin typeface="Meiryo UI" panose="020B0604030504040204" pitchFamily="50" charset="-128"/>
                          <a:ea typeface="Meiryo UI" panose="020B0604030504040204" pitchFamily="50" charset="-128"/>
                        </a:rPr>
                        <a:t>10</a:t>
                      </a:r>
                      <a:endParaRPr lang="en-US" altLang="ja-JP" sz="800" b="0" i="0" u="none" strike="noStrike" dirty="0">
                        <a:solidFill>
                          <a:srgbClr val="FFFFFF"/>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800" b="0" i="0" u="none" strike="noStrike" dirty="0">
                          <a:solidFill>
                            <a:srgbClr val="FFFFFF"/>
                          </a:solidFill>
                          <a:effectLst/>
                          <a:latin typeface="Meiryo UI"/>
                          <a:ea typeface="Meiryo UI"/>
                        </a:rPr>
                        <a:t>11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800" b="0" i="0" u="none" strike="noStrike" dirty="0">
                          <a:solidFill>
                            <a:srgbClr val="FFFFFF"/>
                          </a:solidFill>
                          <a:effectLst/>
                          <a:latin typeface="Meiryo UI" panose="020B0604030504040204" pitchFamily="50" charset="-128"/>
                          <a:ea typeface="Meiryo UI" panose="020B0604030504040204" pitchFamily="50" charset="-128"/>
                        </a:rPr>
                        <a:t>12</a:t>
                      </a:r>
                      <a:endParaRPr lang="en-US" altLang="ja-JP" sz="800" b="0" i="0" u="none" strike="noStrike" dirty="0">
                        <a:solidFill>
                          <a:srgbClr val="FFFFFF"/>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800" b="0" i="0" u="none" strike="noStrike" dirty="0">
                          <a:solidFill>
                            <a:srgbClr val="FFFFFF"/>
                          </a:solidFill>
                          <a:effectLst/>
                          <a:latin typeface="Meiryo UI" panose="020B0604030504040204" pitchFamily="50" charset="-128"/>
                          <a:ea typeface="Meiryo UI" panose="020B0604030504040204" pitchFamily="50" charset="-128"/>
                        </a:rPr>
                        <a:t>10</a:t>
                      </a:r>
                      <a:endParaRPr lang="en-US" altLang="ja-JP" sz="800" b="0" i="0" u="none" strike="noStrike" dirty="0">
                        <a:solidFill>
                          <a:srgbClr val="FFFFFF"/>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800" b="0" i="0" u="none" strike="noStrike" dirty="0">
                          <a:solidFill>
                            <a:srgbClr val="FFFFFF"/>
                          </a:solidFill>
                          <a:effectLst/>
                          <a:latin typeface="Meiryo UI" panose="020B0604030504040204" pitchFamily="50" charset="-128"/>
                          <a:ea typeface="Meiryo UI" panose="020B0604030504040204" pitchFamily="50" charset="-128"/>
                        </a:rPr>
                        <a:t>11</a:t>
                      </a:r>
                      <a:endParaRPr lang="en-US" altLang="ja-JP" sz="800" b="0" i="0" u="none" strike="noStrike" dirty="0">
                        <a:solidFill>
                          <a:srgbClr val="FFFFFF"/>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800" b="0" i="0" u="none" strike="noStrike" dirty="0">
                          <a:solidFill>
                            <a:srgbClr val="FFFFFF"/>
                          </a:solidFill>
                          <a:effectLst/>
                          <a:latin typeface="Meiryo UI" panose="020B0604030504040204" pitchFamily="50" charset="-128"/>
                          <a:ea typeface="Meiryo UI" panose="020B0604030504040204" pitchFamily="50" charset="-128"/>
                        </a:rPr>
                        <a:t>12</a:t>
                      </a:r>
                      <a:endParaRPr lang="en-US" altLang="ja-JP" sz="800" b="0" i="0" u="none" strike="noStrike" dirty="0">
                        <a:solidFill>
                          <a:srgbClr val="FFFFFF"/>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vMerge="1">
                  <a:txBody>
                    <a:bodyPr/>
                    <a:lstStyle/>
                    <a:p>
                      <a:endParaRPr kumimoji="1" lang="ja-JP" altLang="en-US"/>
                    </a:p>
                  </a:txBody>
                  <a:tcPr/>
                </a:tc>
                <a:extLst>
                  <a:ext uri="{0D108BD9-81ED-4DB2-BD59-A6C34878D82A}">
                    <a16:rowId xmlns:a16="http://schemas.microsoft.com/office/drawing/2014/main" val="1942107798"/>
                  </a:ext>
                </a:extLst>
              </a:tr>
              <a:tr h="459067">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関係者間合意形成</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ja-JP" altLang="en-US" sz="1100" b="0" i="0" u="none" strike="noStrike" dirty="0">
                        <a:solidFill>
                          <a:srgbClr val="000000"/>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358903552"/>
                  </a:ext>
                </a:extLst>
              </a:tr>
              <a:tr h="459067">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電子ギフトシステム稼働</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303698048"/>
                  </a:ext>
                </a:extLst>
              </a:tr>
              <a:tr h="330922">
                <a:tc vMerge="1">
                  <a:txBody>
                    <a:bodyPr/>
                    <a:lstStyle/>
                    <a:p>
                      <a:endParaRPr kumimoji="1" lang="ja-JP" altLang="en-US"/>
                    </a:p>
                  </a:txBody>
                  <a:tcPr/>
                </a:tc>
                <a:tc>
                  <a:txBody>
                    <a:bodyPr/>
                    <a:lstStyle/>
                    <a:p>
                      <a:pPr algn="l" fontAlgn="ctr"/>
                      <a:endParaRPr lang="ja-JP" altLang="en-US" sz="1100" b="1" i="0" u="none" strike="noStrike" dirty="0">
                        <a:solidFill>
                          <a:srgbClr val="FF0000"/>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86429984"/>
                  </a:ext>
                </a:extLst>
              </a:tr>
              <a:tr h="459067">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参画店舗の拡大</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4214622418"/>
                  </a:ext>
                </a:extLst>
              </a:tr>
              <a:tr h="330922">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実績把握</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984509659"/>
                  </a:ext>
                </a:extLst>
              </a:tr>
              <a:tr h="330922">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63092440"/>
                  </a:ext>
                </a:extLst>
              </a:tr>
              <a:tr h="459067">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関係者実績共有</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229259373"/>
                  </a:ext>
                </a:extLst>
              </a:tr>
              <a:tr h="330922">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自走化の検証</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701519638"/>
                  </a:ext>
                </a:extLst>
              </a:tr>
              <a:tr h="330922">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356548203"/>
                  </a:ext>
                </a:extLst>
              </a:tr>
              <a:tr h="330922">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先進地視察</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516800776"/>
                  </a:ext>
                </a:extLst>
              </a:tr>
              <a:tr h="330922">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横展開の検証</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687353397"/>
                  </a:ext>
                </a:extLst>
              </a:tr>
              <a:tr h="330922">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自走化</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57580056"/>
                  </a:ext>
                </a:extLst>
              </a:tr>
            </a:tbl>
          </a:graphicData>
        </a:graphic>
      </p:graphicFrame>
      <p:sp>
        <p:nvSpPr>
          <p:cNvPr id="14" name="矢印: 右 13">
            <a:extLst>
              <a:ext uri="{FF2B5EF4-FFF2-40B4-BE49-F238E27FC236}">
                <a16:creationId xmlns:a16="http://schemas.microsoft.com/office/drawing/2014/main" id="{6994509D-7884-A5DB-9965-D87C714A8535}"/>
              </a:ext>
            </a:extLst>
          </p:cNvPr>
          <p:cNvSpPr/>
          <p:nvPr/>
        </p:nvSpPr>
        <p:spPr>
          <a:xfrm>
            <a:off x="6215949" y="1876030"/>
            <a:ext cx="1241496" cy="277888"/>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050" dirty="0">
                <a:solidFill>
                  <a:srgbClr val="FF0000"/>
                </a:solidFill>
                <a:latin typeface="Meiryo UI"/>
                <a:ea typeface="Meiryo UI"/>
              </a:rPr>
              <a:t>全体像構想共有</a:t>
            </a:r>
          </a:p>
        </p:txBody>
      </p:sp>
      <p:sp>
        <p:nvSpPr>
          <p:cNvPr id="15" name="矢印: 右 14">
            <a:extLst>
              <a:ext uri="{FF2B5EF4-FFF2-40B4-BE49-F238E27FC236}">
                <a16:creationId xmlns:a16="http://schemas.microsoft.com/office/drawing/2014/main" id="{207AB949-E8C9-0C97-ED05-3931FDE15BF9}"/>
              </a:ext>
            </a:extLst>
          </p:cNvPr>
          <p:cNvSpPr/>
          <p:nvPr/>
        </p:nvSpPr>
        <p:spPr>
          <a:xfrm>
            <a:off x="6734138" y="3061573"/>
            <a:ext cx="1311763" cy="386836"/>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050" dirty="0">
                <a:solidFill>
                  <a:srgbClr val="FF0000"/>
                </a:solidFill>
                <a:latin typeface="Meiryo UI"/>
                <a:ea typeface="Meiryo UI"/>
              </a:rPr>
              <a:t>目標350店舗</a:t>
            </a:r>
          </a:p>
        </p:txBody>
      </p:sp>
      <p:sp>
        <p:nvSpPr>
          <p:cNvPr id="16" name="矢印: 右 15">
            <a:extLst>
              <a:ext uri="{FF2B5EF4-FFF2-40B4-BE49-F238E27FC236}">
                <a16:creationId xmlns:a16="http://schemas.microsoft.com/office/drawing/2014/main" id="{C8DC3CCD-53B5-5E2F-D400-10CA5137B6E6}"/>
              </a:ext>
            </a:extLst>
          </p:cNvPr>
          <p:cNvSpPr/>
          <p:nvPr/>
        </p:nvSpPr>
        <p:spPr>
          <a:xfrm>
            <a:off x="8297343" y="5583415"/>
            <a:ext cx="3166277" cy="361277"/>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近隣広域自治体での横展開の検証</a:t>
            </a:r>
          </a:p>
        </p:txBody>
      </p:sp>
      <p:sp>
        <p:nvSpPr>
          <p:cNvPr id="17" name="矢印: 右 16">
            <a:extLst>
              <a:ext uri="{FF2B5EF4-FFF2-40B4-BE49-F238E27FC236}">
                <a16:creationId xmlns:a16="http://schemas.microsoft.com/office/drawing/2014/main" id="{CC5AA869-7C20-9F53-8E77-FF5B9C082D30}"/>
              </a:ext>
            </a:extLst>
          </p:cNvPr>
          <p:cNvSpPr/>
          <p:nvPr/>
        </p:nvSpPr>
        <p:spPr>
          <a:xfrm>
            <a:off x="7257584" y="3465076"/>
            <a:ext cx="933595" cy="399616"/>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050" dirty="0">
                <a:solidFill>
                  <a:srgbClr val="FF0000"/>
                </a:solidFill>
                <a:latin typeface="Meiryo UI"/>
                <a:ea typeface="Meiryo UI"/>
              </a:rPr>
              <a:t>データ分析</a:t>
            </a:r>
          </a:p>
        </p:txBody>
      </p:sp>
      <p:sp>
        <p:nvSpPr>
          <p:cNvPr id="18" name="矢印: 右 17">
            <a:extLst>
              <a:ext uri="{FF2B5EF4-FFF2-40B4-BE49-F238E27FC236}">
                <a16:creationId xmlns:a16="http://schemas.microsoft.com/office/drawing/2014/main" id="{885103CE-7CE6-EC24-14CE-AA9229829635}"/>
              </a:ext>
            </a:extLst>
          </p:cNvPr>
          <p:cNvSpPr/>
          <p:nvPr/>
        </p:nvSpPr>
        <p:spPr>
          <a:xfrm>
            <a:off x="7127129" y="4654722"/>
            <a:ext cx="4319804" cy="399616"/>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関係者間協議、情報共有（成功事例）、販促キャンペーン参画募集</a:t>
            </a:r>
          </a:p>
        </p:txBody>
      </p:sp>
      <p:sp>
        <p:nvSpPr>
          <p:cNvPr id="19" name="矢印: 右 18">
            <a:extLst>
              <a:ext uri="{FF2B5EF4-FFF2-40B4-BE49-F238E27FC236}">
                <a16:creationId xmlns:a16="http://schemas.microsoft.com/office/drawing/2014/main" id="{694A26A2-628B-6A77-7624-FE847D404687}"/>
              </a:ext>
            </a:extLst>
          </p:cNvPr>
          <p:cNvSpPr/>
          <p:nvPr/>
        </p:nvSpPr>
        <p:spPr>
          <a:xfrm>
            <a:off x="7362687" y="2261158"/>
            <a:ext cx="860144" cy="348498"/>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050" dirty="0">
                <a:solidFill>
                  <a:srgbClr val="FF0000"/>
                </a:solidFill>
                <a:latin typeface="Meiryo UI"/>
                <a:ea typeface="Meiryo UI"/>
              </a:rPr>
              <a:t>実証運用</a:t>
            </a:r>
          </a:p>
        </p:txBody>
      </p:sp>
      <p:sp>
        <p:nvSpPr>
          <p:cNvPr id="21" name="矢印: 右 20">
            <a:extLst>
              <a:ext uri="{FF2B5EF4-FFF2-40B4-BE49-F238E27FC236}">
                <a16:creationId xmlns:a16="http://schemas.microsoft.com/office/drawing/2014/main" id="{EF45DC45-C41F-2E6C-920A-9DD1C6D3224D}"/>
              </a:ext>
            </a:extLst>
          </p:cNvPr>
          <p:cNvSpPr/>
          <p:nvPr/>
        </p:nvSpPr>
        <p:spPr>
          <a:xfrm>
            <a:off x="7558215" y="4139239"/>
            <a:ext cx="864895" cy="450733"/>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改善検討</a:t>
            </a:r>
          </a:p>
        </p:txBody>
      </p:sp>
      <p:sp>
        <p:nvSpPr>
          <p:cNvPr id="22" name="矢印: 右 21">
            <a:extLst>
              <a:ext uri="{FF2B5EF4-FFF2-40B4-BE49-F238E27FC236}">
                <a16:creationId xmlns:a16="http://schemas.microsoft.com/office/drawing/2014/main" id="{C33C2430-6055-599D-997F-7A6109F2BA1D}"/>
              </a:ext>
            </a:extLst>
          </p:cNvPr>
          <p:cNvSpPr/>
          <p:nvPr/>
        </p:nvSpPr>
        <p:spPr>
          <a:xfrm>
            <a:off x="8658269" y="2281558"/>
            <a:ext cx="986962" cy="348498"/>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050" dirty="0">
                <a:solidFill>
                  <a:srgbClr val="FF0000"/>
                </a:solidFill>
                <a:latin typeface="Meiryo UI"/>
                <a:ea typeface="Meiryo UI"/>
              </a:rPr>
              <a:t>実証運用フェーズ2</a:t>
            </a:r>
          </a:p>
        </p:txBody>
      </p:sp>
      <p:sp>
        <p:nvSpPr>
          <p:cNvPr id="23" name="矢印: 右 22">
            <a:extLst>
              <a:ext uri="{FF2B5EF4-FFF2-40B4-BE49-F238E27FC236}">
                <a16:creationId xmlns:a16="http://schemas.microsoft.com/office/drawing/2014/main" id="{DF17BCE7-9549-E0C8-6795-1025925A2143}"/>
              </a:ext>
            </a:extLst>
          </p:cNvPr>
          <p:cNvSpPr/>
          <p:nvPr/>
        </p:nvSpPr>
        <p:spPr>
          <a:xfrm>
            <a:off x="10136756" y="2226121"/>
            <a:ext cx="1416224" cy="348498"/>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a:solidFill>
                  <a:srgbClr val="FF0000"/>
                </a:solidFill>
                <a:latin typeface="Meiryo UI"/>
                <a:ea typeface="Meiryo UI"/>
              </a:rPr>
              <a:t>本格稼働</a:t>
            </a:r>
          </a:p>
        </p:txBody>
      </p:sp>
      <p:sp>
        <p:nvSpPr>
          <p:cNvPr id="24" name="矢印: 右 23">
            <a:extLst>
              <a:ext uri="{FF2B5EF4-FFF2-40B4-BE49-F238E27FC236}">
                <a16:creationId xmlns:a16="http://schemas.microsoft.com/office/drawing/2014/main" id="{691D60DD-89C6-46EB-371D-B03511B055D6}"/>
              </a:ext>
            </a:extLst>
          </p:cNvPr>
          <p:cNvSpPr/>
          <p:nvPr/>
        </p:nvSpPr>
        <p:spPr>
          <a:xfrm>
            <a:off x="8423110" y="3091071"/>
            <a:ext cx="1311763" cy="386836"/>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050" dirty="0">
                <a:solidFill>
                  <a:srgbClr val="FF0000"/>
                </a:solidFill>
                <a:latin typeface="Meiryo UI"/>
                <a:ea typeface="Meiryo UI"/>
              </a:rPr>
              <a:t>目標500店舗</a:t>
            </a:r>
          </a:p>
        </p:txBody>
      </p:sp>
      <p:sp>
        <p:nvSpPr>
          <p:cNvPr id="25" name="矢印: 右 24">
            <a:extLst>
              <a:ext uri="{FF2B5EF4-FFF2-40B4-BE49-F238E27FC236}">
                <a16:creationId xmlns:a16="http://schemas.microsoft.com/office/drawing/2014/main" id="{F12CED4E-A8AA-2EC7-14D9-D38BEAF7BC91}"/>
              </a:ext>
            </a:extLst>
          </p:cNvPr>
          <p:cNvSpPr/>
          <p:nvPr/>
        </p:nvSpPr>
        <p:spPr>
          <a:xfrm>
            <a:off x="10387218" y="3056560"/>
            <a:ext cx="1311763" cy="386836"/>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目標700店舗</a:t>
            </a:r>
          </a:p>
        </p:txBody>
      </p:sp>
      <p:sp>
        <p:nvSpPr>
          <p:cNvPr id="26" name="矢印: 右 25">
            <a:extLst>
              <a:ext uri="{FF2B5EF4-FFF2-40B4-BE49-F238E27FC236}">
                <a16:creationId xmlns:a16="http://schemas.microsoft.com/office/drawing/2014/main" id="{8BCF791C-3FB9-D38B-61FF-05CE2D0470A2}"/>
              </a:ext>
            </a:extLst>
          </p:cNvPr>
          <p:cNvSpPr/>
          <p:nvPr/>
        </p:nvSpPr>
        <p:spPr>
          <a:xfrm>
            <a:off x="8839181" y="3431209"/>
            <a:ext cx="1189891" cy="399616"/>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050" dirty="0">
                <a:solidFill>
                  <a:srgbClr val="FF0000"/>
                </a:solidFill>
                <a:latin typeface="Meiryo UI"/>
                <a:ea typeface="Meiryo UI"/>
              </a:rPr>
              <a:t>データ分析</a:t>
            </a:r>
          </a:p>
        </p:txBody>
      </p:sp>
      <p:sp>
        <p:nvSpPr>
          <p:cNvPr id="27" name="矢印: 右 26">
            <a:extLst>
              <a:ext uri="{FF2B5EF4-FFF2-40B4-BE49-F238E27FC236}">
                <a16:creationId xmlns:a16="http://schemas.microsoft.com/office/drawing/2014/main" id="{21082CD1-5815-7CBE-06DD-34C12DE76A70}"/>
              </a:ext>
            </a:extLst>
          </p:cNvPr>
          <p:cNvSpPr/>
          <p:nvPr/>
        </p:nvSpPr>
        <p:spPr>
          <a:xfrm>
            <a:off x="10494288" y="3458301"/>
            <a:ext cx="1189891" cy="399616"/>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a:solidFill>
                  <a:srgbClr val="FF0000"/>
                </a:solidFill>
                <a:latin typeface="Meiryo UI"/>
                <a:ea typeface="Meiryo UI"/>
              </a:rPr>
              <a:t>データ分析</a:t>
            </a:r>
          </a:p>
        </p:txBody>
      </p:sp>
      <p:sp>
        <p:nvSpPr>
          <p:cNvPr id="28" name="矢印: 右 27">
            <a:extLst>
              <a:ext uri="{FF2B5EF4-FFF2-40B4-BE49-F238E27FC236}">
                <a16:creationId xmlns:a16="http://schemas.microsoft.com/office/drawing/2014/main" id="{28BBCA42-3B12-9B47-2F3F-5F66D0D3AD5F}"/>
              </a:ext>
            </a:extLst>
          </p:cNvPr>
          <p:cNvSpPr/>
          <p:nvPr/>
        </p:nvSpPr>
        <p:spPr>
          <a:xfrm>
            <a:off x="9704308" y="4162958"/>
            <a:ext cx="864895" cy="450733"/>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改善検討</a:t>
            </a:r>
          </a:p>
        </p:txBody>
      </p:sp>
      <p:sp>
        <p:nvSpPr>
          <p:cNvPr id="29" name="矢印: 右 28">
            <a:extLst>
              <a:ext uri="{FF2B5EF4-FFF2-40B4-BE49-F238E27FC236}">
                <a16:creationId xmlns:a16="http://schemas.microsoft.com/office/drawing/2014/main" id="{4D69742B-09FB-6529-BB65-A86FAF752821}"/>
              </a:ext>
            </a:extLst>
          </p:cNvPr>
          <p:cNvSpPr/>
          <p:nvPr/>
        </p:nvSpPr>
        <p:spPr>
          <a:xfrm>
            <a:off x="6938619" y="5318342"/>
            <a:ext cx="1347382" cy="316548"/>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〇〇県〇〇地区</a:t>
            </a:r>
          </a:p>
        </p:txBody>
      </p:sp>
      <p:sp>
        <p:nvSpPr>
          <p:cNvPr id="30" name="矢印: 右 29">
            <a:extLst>
              <a:ext uri="{FF2B5EF4-FFF2-40B4-BE49-F238E27FC236}">
                <a16:creationId xmlns:a16="http://schemas.microsoft.com/office/drawing/2014/main" id="{20D77034-0B5D-6E99-7E18-CCBD67F65752}"/>
              </a:ext>
            </a:extLst>
          </p:cNvPr>
          <p:cNvSpPr/>
          <p:nvPr/>
        </p:nvSpPr>
        <p:spPr>
          <a:xfrm>
            <a:off x="9173812" y="5295401"/>
            <a:ext cx="1415297" cy="316548"/>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〇〇県〇〇地区</a:t>
            </a:r>
          </a:p>
        </p:txBody>
      </p:sp>
      <p:sp>
        <p:nvSpPr>
          <p:cNvPr id="32" name="矢印: 右 31">
            <a:extLst>
              <a:ext uri="{FF2B5EF4-FFF2-40B4-BE49-F238E27FC236}">
                <a16:creationId xmlns:a16="http://schemas.microsoft.com/office/drawing/2014/main" id="{D2192D70-2859-A714-7313-BE0696CFFF4D}"/>
              </a:ext>
            </a:extLst>
          </p:cNvPr>
          <p:cNvSpPr/>
          <p:nvPr/>
        </p:nvSpPr>
        <p:spPr>
          <a:xfrm>
            <a:off x="9233462" y="5946181"/>
            <a:ext cx="1993428" cy="316548"/>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自走化に向けた関係者協議</a:t>
            </a:r>
          </a:p>
        </p:txBody>
      </p:sp>
      <p:sp>
        <p:nvSpPr>
          <p:cNvPr id="33" name="矢印: 右 32">
            <a:extLst>
              <a:ext uri="{FF2B5EF4-FFF2-40B4-BE49-F238E27FC236}">
                <a16:creationId xmlns:a16="http://schemas.microsoft.com/office/drawing/2014/main" id="{9C707EB5-189A-8DFF-5460-7FD2775A82E0}"/>
              </a:ext>
            </a:extLst>
          </p:cNvPr>
          <p:cNvSpPr/>
          <p:nvPr/>
        </p:nvSpPr>
        <p:spPr>
          <a:xfrm>
            <a:off x="6863572" y="5936793"/>
            <a:ext cx="1993428" cy="316548"/>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自走化に向けた関係者協議</a:t>
            </a:r>
          </a:p>
        </p:txBody>
      </p:sp>
      <p:sp>
        <p:nvSpPr>
          <p:cNvPr id="36" name="タイトル 4">
            <a:extLst>
              <a:ext uri="{FF2B5EF4-FFF2-40B4-BE49-F238E27FC236}">
                <a16:creationId xmlns:a16="http://schemas.microsoft.com/office/drawing/2014/main" id="{70F0DEE2-ABBF-E6B1-9623-8841184CB7EC}"/>
              </a:ext>
            </a:extLst>
          </p:cNvPr>
          <p:cNvSpPr>
            <a:spLocks noGrp="1"/>
          </p:cNvSpPr>
          <p:nvPr>
            <p:ph type="title"/>
          </p:nvPr>
        </p:nvSpPr>
        <p:spPr>
          <a:xfrm>
            <a:off x="93347" y="191057"/>
            <a:ext cx="4414284" cy="407839"/>
          </a:xfrm>
        </p:spPr>
        <p:txBody>
          <a:bodyPr>
            <a:noAutofit/>
          </a:bodyPr>
          <a:lstStyle/>
          <a:p>
            <a:r>
              <a:rPr lang="en-US" altLang="ja-JP" sz="2400" dirty="0"/>
              <a:t>【</a:t>
            </a:r>
            <a:r>
              <a:rPr lang="ja-JP" altLang="en-US" sz="2400" dirty="0"/>
              <a:t>令和</a:t>
            </a:r>
            <a:r>
              <a:rPr lang="en-US" altLang="ja-JP" sz="2400" dirty="0"/>
              <a:t>8</a:t>
            </a:r>
            <a:r>
              <a:rPr lang="ja-JP" altLang="en-US" sz="2400" dirty="0"/>
              <a:t>年度事業計画</a:t>
            </a:r>
            <a:r>
              <a:rPr lang="en-US" altLang="ja-JP" sz="2400" dirty="0"/>
              <a:t>】</a:t>
            </a:r>
            <a:endParaRPr lang="ja-JP" altLang="en-US" sz="2400" dirty="0"/>
          </a:p>
        </p:txBody>
      </p:sp>
      <p:sp>
        <p:nvSpPr>
          <p:cNvPr id="2" name="テキスト ボックス 1">
            <a:extLst>
              <a:ext uri="{FF2B5EF4-FFF2-40B4-BE49-F238E27FC236}">
                <a16:creationId xmlns:a16="http://schemas.microsoft.com/office/drawing/2014/main" id="{71206CBB-7305-EB29-4583-7AF900D242ED}"/>
              </a:ext>
            </a:extLst>
          </p:cNvPr>
          <p:cNvSpPr txBox="1"/>
          <p:nvPr/>
        </p:nvSpPr>
        <p:spPr>
          <a:xfrm>
            <a:off x="4507631" y="56491"/>
            <a:ext cx="3980577" cy="523220"/>
          </a:xfrm>
          <a:prstGeom prst="rect">
            <a:avLst/>
          </a:prstGeom>
          <a:noFill/>
        </p:spPr>
        <p:txBody>
          <a:bodyPr wrap="none" rtlCol="0">
            <a:spAutoFit/>
          </a:bodyPr>
          <a:lstStyle/>
          <a:p>
            <a:r>
              <a:rPr kumimoji="1" lang="en-US" altLang="ja-JP" sz="1400" b="1" dirty="0">
                <a:solidFill>
                  <a:srgbClr val="FF0000"/>
                </a:solidFill>
              </a:rPr>
              <a:t>※2</a:t>
            </a:r>
            <a:r>
              <a:rPr kumimoji="1" lang="ja-JP" altLang="en-US" sz="1400" b="1" dirty="0">
                <a:solidFill>
                  <a:srgbClr val="FF0000"/>
                </a:solidFill>
              </a:rPr>
              <a:t>年目・</a:t>
            </a:r>
            <a:r>
              <a:rPr kumimoji="1" lang="en-US" altLang="ja-JP" sz="1400" b="1" dirty="0">
                <a:solidFill>
                  <a:srgbClr val="FF0000"/>
                </a:solidFill>
              </a:rPr>
              <a:t>3</a:t>
            </a:r>
            <a:r>
              <a:rPr kumimoji="1" lang="ja-JP" altLang="en-US" sz="1400" b="1" dirty="0">
                <a:solidFill>
                  <a:srgbClr val="FF0000"/>
                </a:solidFill>
              </a:rPr>
              <a:t>年目の事業については、これまでの</a:t>
            </a:r>
            <a:endParaRPr kumimoji="1" lang="en-US" altLang="ja-JP" sz="1400" b="1" dirty="0">
              <a:solidFill>
                <a:srgbClr val="FF0000"/>
              </a:solidFill>
            </a:endParaRPr>
          </a:p>
          <a:p>
            <a:r>
              <a:rPr kumimoji="1" lang="ja-JP" altLang="en-US" sz="1400" b="1" dirty="0">
                <a:solidFill>
                  <a:srgbClr val="FF0000"/>
                </a:solidFill>
              </a:rPr>
              <a:t>　取組結果をロードマップに記載願います。</a:t>
            </a:r>
          </a:p>
        </p:txBody>
      </p:sp>
    </p:spTree>
    <p:extLst>
      <p:ext uri="{BB962C8B-B14F-4D97-AF65-F5344CB8AC3E}">
        <p14:creationId xmlns:p14="http://schemas.microsoft.com/office/powerpoint/2010/main" val="1473812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3">
            <a:extLst>
              <a:ext uri="{FF2B5EF4-FFF2-40B4-BE49-F238E27FC236}">
                <a16:creationId xmlns:a16="http://schemas.microsoft.com/office/drawing/2014/main" id="{4A6A9AC5-349B-58EC-2D3E-767BB2BC139B}"/>
              </a:ext>
            </a:extLst>
          </p:cNvPr>
          <p:cNvSpPr txBox="1">
            <a:spLocks/>
          </p:cNvSpPr>
          <p:nvPr/>
        </p:nvSpPr>
        <p:spPr>
          <a:xfrm>
            <a:off x="386702" y="565217"/>
            <a:ext cx="1892757" cy="354676"/>
          </a:xfrm>
          <a:prstGeom prst="rect">
            <a:avLst/>
          </a:prstGeom>
          <a:solidFill>
            <a:schemeClr val="tx2">
              <a:lumMod val="90000"/>
              <a:lumOff val="10000"/>
            </a:schemeClr>
          </a:solidFill>
          <a:ln w="25400" cap="flat" cmpd="sng" algn="ctr">
            <a:noFill/>
            <a:prstDash val="solid"/>
          </a:ln>
          <a:effectLst/>
        </p:spPr>
        <p:txBody>
          <a:bodyPr vert="horz" lIns="91440" tIns="45720" rIns="91440" bIns="45720" rtlCol="0" anchor="ctr">
            <a:normAutofit/>
          </a:bodyPr>
          <a:lstStyle>
            <a:lvl1pPr marL="0" indent="0" algn="l" defTabSz="914400" rtl="0" eaLnBrk="1" latinLnBrk="0" hangingPunct="1">
              <a:lnSpc>
                <a:spcPct val="90000"/>
              </a:lnSpc>
              <a:spcBef>
                <a:spcPts val="1000"/>
              </a:spcBef>
              <a:buFont typeface="Arial" panose="020B0604020202020204" pitchFamily="34" charset="0"/>
              <a:buNone/>
              <a:defRPr kumimoji="1" sz="2800" b="0" kern="1200">
                <a:solidFill>
                  <a:schemeClr val="tx1"/>
                </a:solidFill>
                <a:latin typeface="メイリオ" panose="020B0604030504040204" pitchFamily="50" charset="-128"/>
                <a:ea typeface="メイリオ" panose="020B0604030504040204" pitchFamily="50" charset="-128"/>
                <a:cs typeface="+mn-cs"/>
              </a:defRPr>
            </a:lvl1pPr>
            <a:lvl2pPr marL="685800" indent="-238125"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gn="ctr" defTabSz="457200">
              <a:lnSpc>
                <a:spcPct val="100000"/>
              </a:lnSpc>
              <a:spcBef>
                <a:spcPts val="0"/>
              </a:spcBef>
              <a:buFontTx/>
              <a:buNone/>
              <a:defRPr/>
            </a:pPr>
            <a:r>
              <a:rPr kumimoji="0" lang="ja-JP" altLang="en-US" sz="1600" b="1" kern="0" dirty="0">
                <a:solidFill>
                  <a:prstClr val="white"/>
                </a:solidFill>
                <a:latin typeface="Meiryo UI" panose="020B0604030504040204" pitchFamily="50" charset="-128"/>
                <a:ea typeface="Meiryo UI" panose="020B0604030504040204" pitchFamily="50" charset="-128"/>
              </a:rPr>
              <a:t>事業予算書</a:t>
            </a:r>
          </a:p>
        </p:txBody>
      </p:sp>
      <p:sp>
        <p:nvSpPr>
          <p:cNvPr id="2" name="スライド番号プレースホルダー 1">
            <a:extLst>
              <a:ext uri="{FF2B5EF4-FFF2-40B4-BE49-F238E27FC236}">
                <a16:creationId xmlns:a16="http://schemas.microsoft.com/office/drawing/2014/main" id="{2D22E7FE-AD3C-6F3A-5E93-C1388A3D52B4}"/>
              </a:ext>
            </a:extLst>
          </p:cNvPr>
          <p:cNvSpPr>
            <a:spLocks noGrp="1"/>
          </p:cNvSpPr>
          <p:nvPr>
            <p:ph type="sldNum" sz="quarter" idx="12"/>
          </p:nvPr>
        </p:nvSpPr>
        <p:spPr>
          <a:xfrm>
            <a:off x="9403077" y="6496810"/>
            <a:ext cx="2743200" cy="365125"/>
          </a:xfrm>
        </p:spPr>
        <p:txBody>
          <a:bodyPr/>
          <a:lstStyle/>
          <a:p>
            <a:fld id="{1B417C47-8415-4130-8DB2-9E7F47CC5EE9}" type="slidenum">
              <a:rPr kumimoji="1" lang="ja-JP" altLang="en-US" smtClean="0"/>
              <a:t>4</a:t>
            </a:fld>
            <a:endParaRPr kumimoji="1" lang="ja-JP" altLang="en-US"/>
          </a:p>
        </p:txBody>
      </p:sp>
      <p:sp>
        <p:nvSpPr>
          <p:cNvPr id="8" name="タイトル 4">
            <a:extLst>
              <a:ext uri="{FF2B5EF4-FFF2-40B4-BE49-F238E27FC236}">
                <a16:creationId xmlns:a16="http://schemas.microsoft.com/office/drawing/2014/main" id="{598C28FA-F106-C6BB-4DB8-783ACC7D7F4E}"/>
              </a:ext>
            </a:extLst>
          </p:cNvPr>
          <p:cNvSpPr>
            <a:spLocks noGrp="1"/>
          </p:cNvSpPr>
          <p:nvPr>
            <p:ph type="title"/>
          </p:nvPr>
        </p:nvSpPr>
        <p:spPr>
          <a:xfrm>
            <a:off x="93347" y="191057"/>
            <a:ext cx="4414284" cy="407839"/>
          </a:xfrm>
        </p:spPr>
        <p:txBody>
          <a:bodyPr>
            <a:noAutofit/>
          </a:bodyPr>
          <a:lstStyle/>
          <a:p>
            <a:r>
              <a:rPr lang="en-US" altLang="ja-JP" sz="2400" dirty="0"/>
              <a:t>【</a:t>
            </a:r>
            <a:r>
              <a:rPr lang="ja-JP" altLang="en-US" sz="2400" dirty="0"/>
              <a:t>令和</a:t>
            </a:r>
            <a:r>
              <a:rPr lang="en-US" altLang="ja-JP" sz="2400" dirty="0"/>
              <a:t>8</a:t>
            </a:r>
            <a:r>
              <a:rPr lang="ja-JP" altLang="en-US" sz="2400" dirty="0"/>
              <a:t>年度事業計画</a:t>
            </a:r>
            <a:r>
              <a:rPr lang="en-US" altLang="ja-JP" sz="2400" dirty="0"/>
              <a:t>】</a:t>
            </a:r>
            <a:endParaRPr lang="ja-JP" altLang="en-US" sz="2400" dirty="0"/>
          </a:p>
        </p:txBody>
      </p:sp>
      <p:sp>
        <p:nvSpPr>
          <p:cNvPr id="3" name="Rectangle 25">
            <a:extLst>
              <a:ext uri="{FF2B5EF4-FFF2-40B4-BE49-F238E27FC236}">
                <a16:creationId xmlns:a16="http://schemas.microsoft.com/office/drawing/2014/main" id="{314A6B76-78B8-3968-88DC-7B3313060063}"/>
              </a:ext>
            </a:extLst>
          </p:cNvPr>
          <p:cNvSpPr/>
          <p:nvPr/>
        </p:nvSpPr>
        <p:spPr>
          <a:xfrm>
            <a:off x="386702" y="1437322"/>
            <a:ext cx="7934106" cy="894922"/>
          </a:xfrm>
          <a:prstGeom prst="rect">
            <a:avLst/>
          </a:prstGeom>
          <a:solidFill>
            <a:srgbClr val="D6D6E8"/>
          </a:solidFill>
          <a:ln w="28575">
            <a:solidFill>
              <a:srgbClr val="082C65"/>
            </a:solidFill>
          </a:ln>
        </p:spPr>
        <p:txBody>
          <a:bodyPr vertOverflow="overflow" horzOverflow="overflow" wrap="square" tIns="36000" bIns="36000" rtlCol="0" anchor="ctr">
            <a:noAutofit/>
          </a:bodyPr>
          <a:lstStyle/>
          <a:p>
            <a:pPr marL="177800" indent="-177800" defTabSz="1703388">
              <a:spcBef>
                <a:spcPts val="1200"/>
              </a:spcBef>
              <a:buFont typeface="Arial" panose="020B0604020202020204" pitchFamily="34" charset="0"/>
              <a:buChar char="•"/>
              <a:tabLst>
                <a:tab pos="7261225" algn="l"/>
              </a:tabLst>
            </a:pPr>
            <a:r>
              <a:rPr lang="ja-JP" altLang="en-US" sz="1600" kern="0" dirty="0">
                <a:solidFill>
                  <a:srgbClr val="FF0000"/>
                </a:solidFill>
                <a:highlight>
                  <a:srgbClr val="FFFF00"/>
                </a:highlight>
                <a:latin typeface="Meiryo UI" panose="020B0604030504040204" pitchFamily="50" charset="-128"/>
                <a:ea typeface="Meiryo UI" panose="020B0604030504040204" pitchFamily="50" charset="-128"/>
              </a:rPr>
              <a:t>事業予算書（</a:t>
            </a:r>
            <a:r>
              <a:rPr lang="en-US" altLang="ja-JP" sz="1600" kern="0" dirty="0">
                <a:solidFill>
                  <a:srgbClr val="FF0000"/>
                </a:solidFill>
                <a:highlight>
                  <a:srgbClr val="FFFF00"/>
                </a:highlight>
                <a:latin typeface="Meiryo UI" panose="020B0604030504040204" pitchFamily="50" charset="-128"/>
                <a:ea typeface="Meiryo UI" panose="020B0604030504040204" pitchFamily="50" charset="-128"/>
              </a:rPr>
              <a:t>Excel</a:t>
            </a:r>
            <a:r>
              <a:rPr lang="ja-JP" altLang="en-US" sz="1600" kern="0" dirty="0">
                <a:solidFill>
                  <a:srgbClr val="FF0000"/>
                </a:solidFill>
                <a:highlight>
                  <a:srgbClr val="FFFF00"/>
                </a:highlight>
                <a:latin typeface="Meiryo UI" panose="020B0604030504040204" pitchFamily="50" charset="-128"/>
                <a:ea typeface="Meiryo UI" panose="020B0604030504040204" pitchFamily="50" charset="-128"/>
              </a:rPr>
              <a:t>データ）をコピーし、本スライドに貼り付け（</a:t>
            </a:r>
            <a:r>
              <a:rPr lang="en-US" altLang="ja-JP" sz="1600" kern="0" dirty="0">
                <a:solidFill>
                  <a:srgbClr val="FF0000"/>
                </a:solidFill>
                <a:highlight>
                  <a:srgbClr val="FFFF00"/>
                </a:highlight>
                <a:latin typeface="Meiryo UI" panose="020B0604030504040204" pitchFamily="50" charset="-128"/>
                <a:ea typeface="Meiryo UI" panose="020B0604030504040204" pitchFamily="50" charset="-128"/>
              </a:rPr>
              <a:t>C</a:t>
            </a:r>
            <a:r>
              <a:rPr lang="ja-JP" altLang="en-US" sz="1600" kern="0" dirty="0">
                <a:solidFill>
                  <a:srgbClr val="FF0000"/>
                </a:solidFill>
                <a:highlight>
                  <a:srgbClr val="FFFF00"/>
                </a:highlight>
                <a:latin typeface="Meiryo UI" panose="020B0604030504040204" pitchFamily="50" charset="-128"/>
                <a:ea typeface="Meiryo UI" panose="020B0604030504040204" pitchFamily="50" charset="-128"/>
              </a:rPr>
              <a:t>＆</a:t>
            </a:r>
            <a:r>
              <a:rPr lang="en-US" altLang="ja-JP" sz="1600" kern="0" dirty="0">
                <a:solidFill>
                  <a:srgbClr val="FF0000"/>
                </a:solidFill>
                <a:highlight>
                  <a:srgbClr val="FFFF00"/>
                </a:highlight>
                <a:latin typeface="Meiryo UI" panose="020B0604030504040204" pitchFamily="50" charset="-128"/>
                <a:ea typeface="Meiryo UI" panose="020B0604030504040204" pitchFamily="50" charset="-128"/>
              </a:rPr>
              <a:t>P</a:t>
            </a:r>
            <a:r>
              <a:rPr lang="ja-JP" altLang="en-US" sz="1600" kern="0" dirty="0">
                <a:solidFill>
                  <a:srgbClr val="FF0000"/>
                </a:solidFill>
                <a:highlight>
                  <a:srgbClr val="FFFF00"/>
                </a:highlight>
                <a:latin typeface="Meiryo UI" panose="020B0604030504040204" pitchFamily="50" charset="-128"/>
                <a:ea typeface="Meiryo UI" panose="020B0604030504040204" pitchFamily="50" charset="-128"/>
              </a:rPr>
              <a:t>）</a:t>
            </a:r>
            <a:r>
              <a:rPr lang="ja-JP" altLang="en-US" sz="1600" kern="0" dirty="0">
                <a:solidFill>
                  <a:srgbClr val="FF0000"/>
                </a:solidFill>
                <a:latin typeface="Meiryo UI" panose="020B0604030504040204" pitchFamily="50" charset="-128"/>
                <a:ea typeface="Meiryo UI" panose="020B0604030504040204" pitchFamily="50" charset="-128"/>
              </a:rPr>
              <a:t>て提出してください。</a:t>
            </a:r>
            <a:endParaRPr lang="en-US" altLang="ja-JP" sz="1600" kern="0" dirty="0">
              <a:solidFill>
                <a:srgbClr val="FF0000"/>
              </a:solidFill>
              <a:latin typeface="Meiryo UI" panose="020B0604030504040204" pitchFamily="50" charset="-128"/>
              <a:ea typeface="Meiryo UI" panose="020B0604030504040204" pitchFamily="50" charset="-128"/>
            </a:endParaRPr>
          </a:p>
          <a:p>
            <a:pPr marL="177800" indent="-177800" defTabSz="1703388">
              <a:spcBef>
                <a:spcPts val="1200"/>
              </a:spcBef>
              <a:buFont typeface="Arial" panose="020B0604020202020204" pitchFamily="34" charset="0"/>
              <a:buChar char="•"/>
              <a:tabLst>
                <a:tab pos="7261225" algn="l"/>
              </a:tabLst>
            </a:pPr>
            <a:r>
              <a:rPr kumimoji="1" lang="ja-JP" altLang="en-US" sz="16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事業予算書貼り付け後は、削除願います。</a:t>
            </a:r>
            <a:endParaRPr lang="en-US" altLang="ja-JP" sz="1600" kern="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4928651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58A7A514630134CAB860B241805FEAB" ma:contentTypeVersion="20" ma:contentTypeDescription="新しいドキュメントを作成します。" ma:contentTypeScope="" ma:versionID="a752d3df5b9c26da6a75b83da7bdfcf5">
  <xsd:schema xmlns:xsd="http://www.w3.org/2001/XMLSchema" xmlns:xs="http://www.w3.org/2001/XMLSchema" xmlns:p="http://schemas.microsoft.com/office/2006/metadata/properties" xmlns:ns2="75bdb261-0c41-4bca-bb03-e05ccf61b7be" xmlns:ns3="0247cc9f-1903-4cf7-b71b-1aa1bbe4524e" targetNamespace="http://schemas.microsoft.com/office/2006/metadata/properties" ma:root="true" ma:fieldsID="abfa2b31d5665668eeb889f3b91236ef" ns2:_="" ns3:_="">
    <xsd:import namespace="75bdb261-0c41-4bca-bb03-e05ccf61b7be"/>
    <xsd:import namespace="0247cc9f-1903-4cf7-b71b-1aa1bbe4524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element ref="ns2:_Flow_SignoffStatus" minOccurs="0"/>
                <xsd:element ref="ns2:MediaServiceSearchProperties" minOccurs="0"/>
                <xsd:element ref="ns2:_x4ee4__x548c__xff16__x5e74__x5ea6__x6b27__x5dde__x3067__x306e__x5317__x6d77__x9053__x89b3__x5149__x30ec__x30c3__x30d7__x4e8b__x696d_"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bdb261-0c41-4bca-bb03-e05ccf61b7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08e401b3-aee7-436b-bbcb-e95608979ad6"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_Flow_SignoffStatus" ma:index="22" nillable="true" ma:displayName="承認の状態" ma:internalName="_x627f__x8a8d__x306e__x72b6__x614b_">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_x4ee4__x548c__xff16__x5e74__x5ea6__x6b27__x5dde__x3067__x306e__x5317__x6d77__x9053__x89b3__x5149__x30ec__x30c3__x30d7__x4e8b__x696d_" ma:index="24" nillable="true" ma:displayName="令和６年度　欧州での北海道観光レップ事業" ma:format="Dropdown" ma:internalName="_x4ee4__x548c__xff16__x5e74__x5ea6__x6b27__x5dde__x3067__x306e__x5317__x6d77__x9053__x89b3__x5149__x30ec__x30c3__x30d7__x4e8b__x696d_">
      <xsd:simpleType>
        <xsd:restriction base="dms:Text">
          <xsd:maxLength value="255"/>
        </xsd:restriction>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247cc9f-1903-4cf7-b71b-1aa1bbe4524e"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c885e440-6fb3-4ca8-a0f6-537407c90b83}" ma:internalName="TaxCatchAll" ma:showField="CatchAllData" ma:web="0247cc9f-1903-4cf7-b71b-1aa1bbe4524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5bdb261-0c41-4bca-bb03-e05ccf61b7be">
      <Terms xmlns="http://schemas.microsoft.com/office/infopath/2007/PartnerControls"/>
    </lcf76f155ced4ddcb4097134ff3c332f>
    <TaxCatchAll xmlns="0247cc9f-1903-4cf7-b71b-1aa1bbe4524e" xsi:nil="true"/>
    <_Flow_SignoffStatus xmlns="75bdb261-0c41-4bca-bb03-e05ccf61b7be" xsi:nil="true"/>
    <_x4ee4__x548c__xff16__x5e74__x5ea6__x6b27__x5dde__x3067__x306e__x5317__x6d77__x9053__x89b3__x5149__x30ec__x30c3__x30d7__x4e8b__x696d_ xmlns="75bdb261-0c41-4bca-bb03-e05ccf61b7be"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3995F8F-BCCA-4DC1-B2AE-A5BC5EE597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bdb261-0c41-4bca-bb03-e05ccf61b7be"/>
    <ds:schemaRef ds:uri="0247cc9f-1903-4cf7-b71b-1aa1bbe452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DB9FCFA-44B4-4B39-B657-BC3D9DF60466}">
  <ds:schemaRefs>
    <ds:schemaRef ds:uri="http://purl.org/dc/elements/1.1/"/>
    <ds:schemaRef ds:uri="http://schemas.openxmlformats.org/package/2006/metadata/core-properties"/>
    <ds:schemaRef ds:uri="http://schemas.microsoft.com/office/infopath/2007/PartnerControls"/>
    <ds:schemaRef ds:uri="0247cc9f-1903-4cf7-b71b-1aa1bbe4524e"/>
    <ds:schemaRef ds:uri="http://www.w3.org/XML/1998/namespace"/>
    <ds:schemaRef ds:uri="http://schemas.microsoft.com/office/2006/documentManagement/types"/>
    <ds:schemaRef ds:uri="http://purl.org/dc/terms/"/>
    <ds:schemaRef ds:uri="http://purl.org/dc/dcmitype/"/>
    <ds:schemaRef ds:uri="75bdb261-0c41-4bca-bb03-e05ccf61b7be"/>
    <ds:schemaRef ds:uri="http://schemas.microsoft.com/office/2006/metadata/properties"/>
  </ds:schemaRefs>
</ds:datastoreItem>
</file>

<file path=customXml/itemProps3.xml><?xml version="1.0" encoding="utf-8"?>
<ds:datastoreItem xmlns:ds="http://schemas.openxmlformats.org/officeDocument/2006/customXml" ds:itemID="{4BC4D28F-ACF5-49AD-A32B-216BE2A32B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747</TotalTime>
  <Words>1899</Words>
  <Application>Microsoft Office PowerPoint</Application>
  <PresentationFormat>ワイド画面</PresentationFormat>
  <Paragraphs>612</Paragraphs>
  <Slides>4</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Meiryo UI</vt:lpstr>
      <vt:lpstr>メイリオ</vt:lpstr>
      <vt:lpstr>游ゴシック</vt:lpstr>
      <vt:lpstr>Arial</vt:lpstr>
      <vt:lpstr>Office テーマ</vt:lpstr>
      <vt:lpstr>PowerPoint プレゼンテーション</vt:lpstr>
      <vt:lpstr>【令和8年度事業計画】</vt:lpstr>
      <vt:lpstr>【令和8年度事業計画】</vt:lpstr>
      <vt:lpstr>【令和8年度事業計画】</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岩田 健太郎</dc:creator>
  <cp:lastModifiedBy>稲村 志穂</cp:lastModifiedBy>
  <cp:revision>9</cp:revision>
  <cp:lastPrinted>2026-03-06T01:17:55Z</cp:lastPrinted>
  <dcterms:created xsi:type="dcterms:W3CDTF">2024-04-04T07:30:16Z</dcterms:created>
  <dcterms:modified xsi:type="dcterms:W3CDTF">2026-04-08T02:29:11Z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0x010100658A7A514630134CAB860B241805FEAB</vt:lpwstr>
  </property>
  <property fmtid="{D5CDD505-2E9C-101B-9397-08002B2CF9AE}" pid="3" name="MediaServiceImageTags">
    <vt:lpwstr/>
  </property>
</Properties>
</file>